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36" r:id="rId2"/>
    <p:sldId id="257" r:id="rId3"/>
    <p:sldId id="294" r:id="rId4"/>
    <p:sldId id="297" r:id="rId5"/>
    <p:sldId id="340" r:id="rId6"/>
    <p:sldId id="338" r:id="rId7"/>
    <p:sldId id="352" r:id="rId8"/>
    <p:sldId id="339" r:id="rId9"/>
    <p:sldId id="341" r:id="rId10"/>
    <p:sldId id="353" r:id="rId11"/>
    <p:sldId id="343" r:id="rId12"/>
    <p:sldId id="344" r:id="rId13"/>
    <p:sldId id="346" r:id="rId14"/>
    <p:sldId id="274" r:id="rId15"/>
    <p:sldId id="348" r:id="rId16"/>
    <p:sldId id="347" r:id="rId17"/>
    <p:sldId id="349" r:id="rId18"/>
    <p:sldId id="350" r:id="rId19"/>
    <p:sldId id="351" r:id="rId20"/>
    <p:sldId id="337" r:id="rId21"/>
    <p:sldId id="311" r:id="rId22"/>
  </p:sldIdLst>
  <p:sldSz cx="12192000" cy="6858000"/>
  <p:notesSz cx="6858000" cy="9144000"/>
  <p:defaultTextStyle>
    <a:defPPr>
      <a:defRPr lang="en-L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87"/>
    <p:restoredTop sz="96405"/>
  </p:normalViewPr>
  <p:slideViewPr>
    <p:cSldViewPr snapToGrid="0">
      <p:cViewPr varScale="1">
        <p:scale>
          <a:sx n="181" d="100"/>
          <a:sy n="181" d="100"/>
        </p:scale>
        <p:origin x="20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F569E-B352-5F4B-81DE-4B7ACABEE61B}" type="datetimeFigureOut">
              <a:rPr lang="en-LU" smtClean="0"/>
              <a:t>23/05/2024</a:t>
            </a:fld>
            <a:endParaRPr lang="en-L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3BE60-634E-6B4C-8DF0-357D1D1871C2}" type="slidenum">
              <a:rPr lang="en-LU" smtClean="0"/>
              <a:t>‹#›</a:t>
            </a:fld>
            <a:endParaRPr lang="en-LU"/>
          </a:p>
        </p:txBody>
      </p:sp>
    </p:spTree>
    <p:extLst>
      <p:ext uri="{BB962C8B-B14F-4D97-AF65-F5344CB8AC3E}">
        <p14:creationId xmlns:p14="http://schemas.microsoft.com/office/powerpoint/2010/main" val="126018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07CFA-365E-242D-1D38-DF53755F1A8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U"/>
          </a:p>
        </p:txBody>
      </p:sp>
      <p:sp>
        <p:nvSpPr>
          <p:cNvPr id="3" name="Subtitle 2">
            <a:extLst>
              <a:ext uri="{FF2B5EF4-FFF2-40B4-BE49-F238E27FC236}">
                <a16:creationId xmlns:a16="http://schemas.microsoft.com/office/drawing/2014/main" id="{0FF6ADDC-8FAE-1AE2-A2F1-4CD28B7FE1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U"/>
          </a:p>
        </p:txBody>
      </p:sp>
      <p:sp>
        <p:nvSpPr>
          <p:cNvPr id="4" name="Date Placeholder 3">
            <a:extLst>
              <a:ext uri="{FF2B5EF4-FFF2-40B4-BE49-F238E27FC236}">
                <a16:creationId xmlns:a16="http://schemas.microsoft.com/office/drawing/2014/main" id="{244E55F1-AA0D-20F4-ECD1-C852641AF10E}"/>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A1C04674-A68F-31DF-C9D8-64FFCF310003}"/>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CE1EF86A-4210-7176-46B1-C9FE339653A1}"/>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865704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FB29-3998-9533-143F-6F5AC26816E0}"/>
              </a:ext>
            </a:extLst>
          </p:cNvPr>
          <p:cNvSpPr>
            <a:spLocks noGrp="1"/>
          </p:cNvSpPr>
          <p:nvPr>
            <p:ph type="title"/>
          </p:nvPr>
        </p:nvSpPr>
        <p:spPr/>
        <p:txBody>
          <a:bodyPr/>
          <a:lstStyle/>
          <a:p>
            <a:r>
              <a:rPr lang="en-GB"/>
              <a:t>Click to edit Master title style</a:t>
            </a:r>
            <a:endParaRPr lang="en-LU"/>
          </a:p>
        </p:txBody>
      </p:sp>
      <p:sp>
        <p:nvSpPr>
          <p:cNvPr id="3" name="Vertical Text Placeholder 2">
            <a:extLst>
              <a:ext uri="{FF2B5EF4-FFF2-40B4-BE49-F238E27FC236}">
                <a16:creationId xmlns:a16="http://schemas.microsoft.com/office/drawing/2014/main" id="{ECF845CB-7276-B36C-0DE6-0390D504A1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CD0DDD14-2520-4612-E8C9-A245370DAB22}"/>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3D12CEBF-7228-B398-0641-D5E347288733}"/>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129D681F-4881-A07C-D0D1-204AF7813E79}"/>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409237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E9169C-E77E-5C66-C8C9-E50BA79FDB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U"/>
          </a:p>
        </p:txBody>
      </p:sp>
      <p:sp>
        <p:nvSpPr>
          <p:cNvPr id="3" name="Vertical Text Placeholder 2">
            <a:extLst>
              <a:ext uri="{FF2B5EF4-FFF2-40B4-BE49-F238E27FC236}">
                <a16:creationId xmlns:a16="http://schemas.microsoft.com/office/drawing/2014/main" id="{712DBB85-8F81-3280-3A93-6C82738458C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E41FFB61-8FE6-FC5C-43F5-2EADED1CD9F8}"/>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6CE22228-0434-F805-5188-2E9D147B3D2D}"/>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7F35EAA8-44FD-428E-4B03-1941306809DE}"/>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188508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AFBA-02A7-1DAD-7250-C3943F6034A2}"/>
              </a:ext>
            </a:extLst>
          </p:cNvPr>
          <p:cNvSpPr>
            <a:spLocks noGrp="1"/>
          </p:cNvSpPr>
          <p:nvPr>
            <p:ph type="title"/>
          </p:nvPr>
        </p:nvSpPr>
        <p:spPr/>
        <p:txBody>
          <a:bodyPr/>
          <a:lstStyle/>
          <a:p>
            <a:r>
              <a:rPr lang="en-GB"/>
              <a:t>Click to edit Master title style</a:t>
            </a:r>
            <a:endParaRPr lang="en-LU"/>
          </a:p>
        </p:txBody>
      </p:sp>
      <p:sp>
        <p:nvSpPr>
          <p:cNvPr id="3" name="Content Placeholder 2">
            <a:extLst>
              <a:ext uri="{FF2B5EF4-FFF2-40B4-BE49-F238E27FC236}">
                <a16:creationId xmlns:a16="http://schemas.microsoft.com/office/drawing/2014/main" id="{6D0FBF9C-F09C-3CE4-D79D-BF671E93247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2F333C1A-7644-3C99-1219-FD357A0F0BD7}"/>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828DC4DC-8113-E4E8-C51E-0FC4215E4C8E}"/>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0E1830F8-4F9A-8CBA-E1A8-5634309B5D7A}"/>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1465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AAAC-B0FE-46E0-CB80-A3F1BC77214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U"/>
          </a:p>
        </p:txBody>
      </p:sp>
      <p:sp>
        <p:nvSpPr>
          <p:cNvPr id="3" name="Text Placeholder 2">
            <a:extLst>
              <a:ext uri="{FF2B5EF4-FFF2-40B4-BE49-F238E27FC236}">
                <a16:creationId xmlns:a16="http://schemas.microsoft.com/office/drawing/2014/main" id="{E5C226D0-7B47-E132-736F-E69642773E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7D1D11-185B-2DF6-6E29-F86796CB9041}"/>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F5E0658C-8335-EA8B-9581-F4502FB474CE}"/>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AC197F06-3E30-A9CD-0C16-96B356BBDD0B}"/>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27317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5B2C-0E40-F549-D625-1124F5B7BFDC}"/>
              </a:ext>
            </a:extLst>
          </p:cNvPr>
          <p:cNvSpPr>
            <a:spLocks noGrp="1"/>
          </p:cNvSpPr>
          <p:nvPr>
            <p:ph type="title"/>
          </p:nvPr>
        </p:nvSpPr>
        <p:spPr/>
        <p:txBody>
          <a:bodyPr/>
          <a:lstStyle/>
          <a:p>
            <a:r>
              <a:rPr lang="en-GB"/>
              <a:t>Click to edit Master title style</a:t>
            </a:r>
            <a:endParaRPr lang="en-LU"/>
          </a:p>
        </p:txBody>
      </p:sp>
      <p:sp>
        <p:nvSpPr>
          <p:cNvPr id="3" name="Content Placeholder 2">
            <a:extLst>
              <a:ext uri="{FF2B5EF4-FFF2-40B4-BE49-F238E27FC236}">
                <a16:creationId xmlns:a16="http://schemas.microsoft.com/office/drawing/2014/main" id="{985645EC-A762-A669-2007-2219DA8BD6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Content Placeholder 3">
            <a:extLst>
              <a:ext uri="{FF2B5EF4-FFF2-40B4-BE49-F238E27FC236}">
                <a16:creationId xmlns:a16="http://schemas.microsoft.com/office/drawing/2014/main" id="{CF3BC7FC-EF0E-3959-6834-9620DCDC03A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5" name="Date Placeholder 4">
            <a:extLst>
              <a:ext uri="{FF2B5EF4-FFF2-40B4-BE49-F238E27FC236}">
                <a16:creationId xmlns:a16="http://schemas.microsoft.com/office/drawing/2014/main" id="{D7D338C6-423A-53DB-38AF-FF06A18F09E8}"/>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6" name="Footer Placeholder 5">
            <a:extLst>
              <a:ext uri="{FF2B5EF4-FFF2-40B4-BE49-F238E27FC236}">
                <a16:creationId xmlns:a16="http://schemas.microsoft.com/office/drawing/2014/main" id="{85F1E7A7-D0D2-7951-85AA-E01150C0BE4C}"/>
              </a:ext>
            </a:extLst>
          </p:cNvPr>
          <p:cNvSpPr>
            <a:spLocks noGrp="1"/>
          </p:cNvSpPr>
          <p:nvPr>
            <p:ph type="ftr" sz="quarter" idx="11"/>
          </p:nvPr>
        </p:nvSpPr>
        <p:spPr/>
        <p:txBody>
          <a:bodyPr/>
          <a:lstStyle/>
          <a:p>
            <a:endParaRPr lang="en-LU"/>
          </a:p>
        </p:txBody>
      </p:sp>
      <p:sp>
        <p:nvSpPr>
          <p:cNvPr id="7" name="Slide Number Placeholder 6">
            <a:extLst>
              <a:ext uri="{FF2B5EF4-FFF2-40B4-BE49-F238E27FC236}">
                <a16:creationId xmlns:a16="http://schemas.microsoft.com/office/drawing/2014/main" id="{5B33A5A3-86BC-EDE2-F7A5-B71D7C6E8952}"/>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1279680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2495-79CB-B4CA-4EFC-E8A48AFE16B8}"/>
              </a:ext>
            </a:extLst>
          </p:cNvPr>
          <p:cNvSpPr>
            <a:spLocks noGrp="1"/>
          </p:cNvSpPr>
          <p:nvPr>
            <p:ph type="title"/>
          </p:nvPr>
        </p:nvSpPr>
        <p:spPr>
          <a:xfrm>
            <a:off x="839788" y="365125"/>
            <a:ext cx="10515600" cy="1325563"/>
          </a:xfrm>
        </p:spPr>
        <p:txBody>
          <a:bodyPr/>
          <a:lstStyle/>
          <a:p>
            <a:r>
              <a:rPr lang="en-GB"/>
              <a:t>Click to edit Master title style</a:t>
            </a:r>
            <a:endParaRPr lang="en-LU"/>
          </a:p>
        </p:txBody>
      </p:sp>
      <p:sp>
        <p:nvSpPr>
          <p:cNvPr id="3" name="Text Placeholder 2">
            <a:extLst>
              <a:ext uri="{FF2B5EF4-FFF2-40B4-BE49-F238E27FC236}">
                <a16:creationId xmlns:a16="http://schemas.microsoft.com/office/drawing/2014/main" id="{4CF00A44-B2AE-B2BC-0633-8D2986A51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4A95FF-BD4B-81BB-EA34-9C45B2D036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5" name="Text Placeholder 4">
            <a:extLst>
              <a:ext uri="{FF2B5EF4-FFF2-40B4-BE49-F238E27FC236}">
                <a16:creationId xmlns:a16="http://schemas.microsoft.com/office/drawing/2014/main" id="{C0F21E80-BB76-7D17-9C5E-D6028B893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0EFB02-828F-2133-910B-2BAA9C1FC40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7" name="Date Placeholder 6">
            <a:extLst>
              <a:ext uri="{FF2B5EF4-FFF2-40B4-BE49-F238E27FC236}">
                <a16:creationId xmlns:a16="http://schemas.microsoft.com/office/drawing/2014/main" id="{EC86182E-6FCE-3FDF-440F-C611E3527DBE}"/>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8" name="Footer Placeholder 7">
            <a:extLst>
              <a:ext uri="{FF2B5EF4-FFF2-40B4-BE49-F238E27FC236}">
                <a16:creationId xmlns:a16="http://schemas.microsoft.com/office/drawing/2014/main" id="{4A9603A9-BFA5-2D71-D399-141D25F04F57}"/>
              </a:ext>
            </a:extLst>
          </p:cNvPr>
          <p:cNvSpPr>
            <a:spLocks noGrp="1"/>
          </p:cNvSpPr>
          <p:nvPr>
            <p:ph type="ftr" sz="quarter" idx="11"/>
          </p:nvPr>
        </p:nvSpPr>
        <p:spPr/>
        <p:txBody>
          <a:bodyPr/>
          <a:lstStyle/>
          <a:p>
            <a:endParaRPr lang="en-LU"/>
          </a:p>
        </p:txBody>
      </p:sp>
      <p:sp>
        <p:nvSpPr>
          <p:cNvPr id="9" name="Slide Number Placeholder 8">
            <a:extLst>
              <a:ext uri="{FF2B5EF4-FFF2-40B4-BE49-F238E27FC236}">
                <a16:creationId xmlns:a16="http://schemas.microsoft.com/office/drawing/2014/main" id="{A39BF226-2624-B231-1367-448B14335B59}"/>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70467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995D-ABAC-C7A2-882A-46F5867CEAC9}"/>
              </a:ext>
            </a:extLst>
          </p:cNvPr>
          <p:cNvSpPr>
            <a:spLocks noGrp="1"/>
          </p:cNvSpPr>
          <p:nvPr>
            <p:ph type="title"/>
          </p:nvPr>
        </p:nvSpPr>
        <p:spPr/>
        <p:txBody>
          <a:bodyPr/>
          <a:lstStyle/>
          <a:p>
            <a:r>
              <a:rPr lang="en-GB"/>
              <a:t>Click to edit Master title style</a:t>
            </a:r>
            <a:endParaRPr lang="en-LU"/>
          </a:p>
        </p:txBody>
      </p:sp>
      <p:sp>
        <p:nvSpPr>
          <p:cNvPr id="3" name="Date Placeholder 2">
            <a:extLst>
              <a:ext uri="{FF2B5EF4-FFF2-40B4-BE49-F238E27FC236}">
                <a16:creationId xmlns:a16="http://schemas.microsoft.com/office/drawing/2014/main" id="{592803D3-1DBB-DD3B-90E6-8FE10E906E0D}"/>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4" name="Footer Placeholder 3">
            <a:extLst>
              <a:ext uri="{FF2B5EF4-FFF2-40B4-BE49-F238E27FC236}">
                <a16:creationId xmlns:a16="http://schemas.microsoft.com/office/drawing/2014/main" id="{74D32C6A-DDA3-FA51-B430-1FF18D84FFC5}"/>
              </a:ext>
            </a:extLst>
          </p:cNvPr>
          <p:cNvSpPr>
            <a:spLocks noGrp="1"/>
          </p:cNvSpPr>
          <p:nvPr>
            <p:ph type="ftr" sz="quarter" idx="11"/>
          </p:nvPr>
        </p:nvSpPr>
        <p:spPr/>
        <p:txBody>
          <a:bodyPr/>
          <a:lstStyle/>
          <a:p>
            <a:endParaRPr lang="en-LU"/>
          </a:p>
        </p:txBody>
      </p:sp>
      <p:sp>
        <p:nvSpPr>
          <p:cNvPr id="5" name="Slide Number Placeholder 4">
            <a:extLst>
              <a:ext uri="{FF2B5EF4-FFF2-40B4-BE49-F238E27FC236}">
                <a16:creationId xmlns:a16="http://schemas.microsoft.com/office/drawing/2014/main" id="{ADD78D1D-B4DC-6CE5-8F02-143B2AE52D4A}"/>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5242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1168D5-5527-B885-704F-ECECBECD1929}"/>
              </a:ext>
            </a:extLst>
          </p:cNvPr>
          <p:cNvSpPr/>
          <p:nvPr userDrawn="1"/>
        </p:nvSpPr>
        <p:spPr>
          <a:xfrm>
            <a:off x="1" y="5216"/>
            <a:ext cx="12191999" cy="862642"/>
          </a:xfrm>
          <a:prstGeom prst="rect">
            <a:avLst/>
          </a:prstGeom>
          <a:solidFill>
            <a:srgbClr val="F6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451C00C2-6CAC-43D1-1DE7-3791CDBF7640}"/>
              </a:ext>
            </a:extLst>
          </p:cNvPr>
          <p:cNvGrpSpPr/>
          <p:nvPr userDrawn="1"/>
        </p:nvGrpSpPr>
        <p:grpSpPr>
          <a:xfrm>
            <a:off x="0" y="-14068"/>
            <a:ext cx="12192000" cy="880455"/>
            <a:chOff x="0" y="0"/>
            <a:chExt cx="12192000" cy="880455"/>
          </a:xfrm>
        </p:grpSpPr>
        <p:sp>
          <p:nvSpPr>
            <p:cNvPr id="4" name="Rectangle 3">
              <a:extLst>
                <a:ext uri="{FF2B5EF4-FFF2-40B4-BE49-F238E27FC236}">
                  <a16:creationId xmlns:a16="http://schemas.microsoft.com/office/drawing/2014/main" id="{B1C45525-6D3E-E7FA-3585-351B9051FCEE}"/>
                </a:ext>
              </a:extLst>
            </p:cNvPr>
            <p:cNvSpPr/>
            <p:nvPr/>
          </p:nvSpPr>
          <p:spPr>
            <a:xfrm>
              <a:off x="2240484" y="12790"/>
              <a:ext cx="9951515" cy="862642"/>
            </a:xfrm>
            <a:prstGeom prst="rect">
              <a:avLst/>
            </a:prstGeom>
            <a:gradFill>
              <a:gsLst>
                <a:gs pos="0">
                  <a:schemeClr val="tx1">
                    <a:lumMod val="75000"/>
                    <a:lumOff val="25000"/>
                    <a:alpha val="50000"/>
                  </a:schemeClr>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0884915-DF07-43AB-02B1-07557B7F4376}"/>
                </a:ext>
              </a:extLst>
            </p:cNvPr>
            <p:cNvGrpSpPr/>
            <p:nvPr/>
          </p:nvGrpSpPr>
          <p:grpSpPr>
            <a:xfrm>
              <a:off x="0" y="0"/>
              <a:ext cx="12192000" cy="880455"/>
              <a:chOff x="0" y="-2521"/>
              <a:chExt cx="12192000" cy="880455"/>
            </a:xfrm>
          </p:grpSpPr>
          <p:grpSp>
            <p:nvGrpSpPr>
              <p:cNvPr id="23" name="Group 22">
                <a:extLst>
                  <a:ext uri="{FF2B5EF4-FFF2-40B4-BE49-F238E27FC236}">
                    <a16:creationId xmlns:a16="http://schemas.microsoft.com/office/drawing/2014/main" id="{708C55E6-B07A-626B-69E3-0E9B5E569296}"/>
                  </a:ext>
                </a:extLst>
              </p:cNvPr>
              <p:cNvGrpSpPr/>
              <p:nvPr/>
            </p:nvGrpSpPr>
            <p:grpSpPr>
              <a:xfrm>
                <a:off x="0" y="11547"/>
                <a:ext cx="1416405" cy="866387"/>
                <a:chOff x="0" y="17941"/>
                <a:chExt cx="1416405" cy="866387"/>
              </a:xfrm>
            </p:grpSpPr>
            <p:sp>
              <p:nvSpPr>
                <p:cNvPr id="29" name="Rectangle 28">
                  <a:extLst>
                    <a:ext uri="{FF2B5EF4-FFF2-40B4-BE49-F238E27FC236}">
                      <a16:creationId xmlns:a16="http://schemas.microsoft.com/office/drawing/2014/main" id="{12DA2C61-C4FB-2390-B8B6-A5629797E69D}"/>
                    </a:ext>
                  </a:extLst>
                </p:cNvPr>
                <p:cNvSpPr/>
                <p:nvPr/>
              </p:nvSpPr>
              <p:spPr>
                <a:xfrm>
                  <a:off x="0" y="17941"/>
                  <a:ext cx="1416405" cy="86638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ecgs_logo.pdf">
                  <a:extLst>
                    <a:ext uri="{FF2B5EF4-FFF2-40B4-BE49-F238E27FC236}">
                      <a16:creationId xmlns:a16="http://schemas.microsoft.com/office/drawing/2014/main" id="{8EFC4172-9298-0E51-4F42-7D27F15B9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4" y="92312"/>
                  <a:ext cx="750252" cy="754799"/>
                </a:xfrm>
                <a:prstGeom prst="rect">
                  <a:avLst/>
                </a:prstGeom>
              </p:spPr>
            </p:pic>
            <p:pic>
              <p:nvPicPr>
                <p:cNvPr id="31" name="Picture 30">
                  <a:extLst>
                    <a:ext uri="{FF2B5EF4-FFF2-40B4-BE49-F238E27FC236}">
                      <a16:creationId xmlns:a16="http://schemas.microsoft.com/office/drawing/2014/main" id="{B6885056-88E3-BBAE-EB32-787CDB59FBA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0716" y="69163"/>
                  <a:ext cx="359052" cy="794367"/>
                </a:xfrm>
                <a:prstGeom prst="rect">
                  <a:avLst/>
                </a:prstGeom>
              </p:spPr>
            </p:pic>
          </p:grpSp>
          <p:grpSp>
            <p:nvGrpSpPr>
              <p:cNvPr id="24" name="Group 23">
                <a:extLst>
                  <a:ext uri="{FF2B5EF4-FFF2-40B4-BE49-F238E27FC236}">
                    <a16:creationId xmlns:a16="http://schemas.microsoft.com/office/drawing/2014/main" id="{829103D3-F187-5C3B-9235-6AB15C042547}"/>
                  </a:ext>
                </a:extLst>
              </p:cNvPr>
              <p:cNvGrpSpPr/>
              <p:nvPr/>
            </p:nvGrpSpPr>
            <p:grpSpPr>
              <a:xfrm>
                <a:off x="10775595" y="-2521"/>
                <a:ext cx="1416405" cy="875432"/>
                <a:chOff x="10775595" y="-2521"/>
                <a:chExt cx="1416405" cy="875432"/>
              </a:xfrm>
            </p:grpSpPr>
            <p:sp>
              <p:nvSpPr>
                <p:cNvPr id="25" name="Rectangle 24">
                  <a:extLst>
                    <a:ext uri="{FF2B5EF4-FFF2-40B4-BE49-F238E27FC236}">
                      <a16:creationId xmlns:a16="http://schemas.microsoft.com/office/drawing/2014/main" id="{E01C9A36-0036-A9CD-800A-CF4877E23B34}"/>
                    </a:ext>
                  </a:extLst>
                </p:cNvPr>
                <p:cNvSpPr/>
                <p:nvPr/>
              </p:nvSpPr>
              <p:spPr>
                <a:xfrm>
                  <a:off x="10775595" y="-2521"/>
                  <a:ext cx="1416405" cy="8754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Image result for centre spatial de liège">
                  <a:extLst>
                    <a:ext uri="{FF2B5EF4-FFF2-40B4-BE49-F238E27FC236}">
                      <a16:creationId xmlns:a16="http://schemas.microsoft.com/office/drawing/2014/main" id="{F7535875-9AEA-DEC4-2751-8AAC3F8038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98898" y="116413"/>
                  <a:ext cx="431314" cy="242721"/>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a:extLst>
                    <a:ext uri="{FF2B5EF4-FFF2-40B4-BE49-F238E27FC236}">
                      <a16:creationId xmlns:a16="http://schemas.microsoft.com/office/drawing/2014/main" id="{3C9F99F4-1FF0-66A1-C7A9-7C3A752119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951179" y="436293"/>
                  <a:ext cx="1174675" cy="301980"/>
                </a:xfrm>
                <a:prstGeom prst="rect">
                  <a:avLst/>
                </a:prstGeom>
                <a:solidFill>
                  <a:schemeClr val="bg1">
                    <a:alpha val="32000"/>
                  </a:schemeClr>
                </a:solidFill>
                <a:ln>
                  <a:noFill/>
                </a:ln>
                <a:effectLst/>
              </p:spPr>
            </p:pic>
            <p:pic>
              <p:nvPicPr>
                <p:cNvPr id="28" name="Picture 27">
                  <a:extLst>
                    <a:ext uri="{FF2B5EF4-FFF2-40B4-BE49-F238E27FC236}">
                      <a16:creationId xmlns:a16="http://schemas.microsoft.com/office/drawing/2014/main" id="{C5CCC580-F6DB-75C7-697A-7C8EC2AD0D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8278" y="57180"/>
                  <a:ext cx="850620" cy="361186"/>
                </a:xfrm>
                <a:prstGeom prst="rect">
                  <a:avLst/>
                </a:prstGeom>
              </p:spPr>
            </p:pic>
          </p:grpSp>
        </p:grpSp>
        <p:pic>
          <p:nvPicPr>
            <p:cNvPr id="6" name="Picture 5">
              <a:extLst>
                <a:ext uri="{FF2B5EF4-FFF2-40B4-BE49-F238E27FC236}">
                  <a16:creationId xmlns:a16="http://schemas.microsoft.com/office/drawing/2014/main" id="{2274FAC9-E110-C42F-5AC0-1DFA201623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432" y="212798"/>
              <a:ext cx="765810" cy="475615"/>
            </a:xfrm>
            <a:prstGeom prst="rect">
              <a:avLst/>
            </a:prstGeom>
          </p:spPr>
        </p:pic>
      </p:grpSp>
      <p:sp>
        <p:nvSpPr>
          <p:cNvPr id="32" name="Rectangle 31">
            <a:extLst>
              <a:ext uri="{FF2B5EF4-FFF2-40B4-BE49-F238E27FC236}">
                <a16:creationId xmlns:a16="http://schemas.microsoft.com/office/drawing/2014/main" id="{DC0BF1E8-66D6-807C-9C3E-E65D5ED33987}"/>
              </a:ext>
            </a:extLst>
          </p:cNvPr>
          <p:cNvSpPr/>
          <p:nvPr userDrawn="1"/>
        </p:nvSpPr>
        <p:spPr>
          <a:xfrm>
            <a:off x="0" y="6397767"/>
            <a:ext cx="12192000" cy="451810"/>
          </a:xfrm>
          <a:prstGeom prst="rect">
            <a:avLst/>
          </a:prstGeom>
          <a:gradFill>
            <a:gsLst>
              <a:gs pos="0">
                <a:schemeClr val="tx1">
                  <a:lumMod val="75000"/>
                  <a:lumOff val="25000"/>
                </a:schemeClr>
              </a:gs>
              <a:gs pos="100000">
                <a:schemeClr val="tx1">
                  <a:lumMod val="75000"/>
                  <a:lumOff val="25000"/>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F1DA1BF-1FA6-C305-BB06-70FA6F09B4BC}"/>
              </a:ext>
            </a:extLst>
          </p:cNvPr>
          <p:cNvSpPr/>
          <p:nvPr userDrawn="1"/>
        </p:nvSpPr>
        <p:spPr>
          <a:xfrm>
            <a:off x="144164" y="6497543"/>
            <a:ext cx="3049937" cy="276999"/>
          </a:xfrm>
          <a:prstGeom prst="rect">
            <a:avLst/>
          </a:prstGeom>
        </p:spPr>
        <p:txBody>
          <a:bodyPr wrap="none">
            <a:spAutoFit/>
          </a:bodyPr>
          <a:lstStyle/>
          <a:p>
            <a:r>
              <a:rPr lang="en-US" sz="1200" i="1" dirty="0">
                <a:solidFill>
                  <a:schemeClr val="bg1">
                    <a:lumMod val="85000"/>
                  </a:schemeClr>
                </a:solidFill>
                <a:latin typeface="Times" pitchFamily="2" charset="0"/>
              </a:rPr>
              <a:t>To crunch the SAR and </a:t>
            </a:r>
            <a:r>
              <a:rPr lang="en-US" sz="1200" i="1" dirty="0" err="1">
                <a:solidFill>
                  <a:schemeClr val="bg1">
                    <a:lumMod val="85000"/>
                  </a:schemeClr>
                </a:solidFill>
                <a:latin typeface="Times" pitchFamily="2" charset="0"/>
              </a:rPr>
              <a:t>InSAR</a:t>
            </a:r>
            <a:r>
              <a:rPr lang="en-US" sz="1200" i="1" dirty="0">
                <a:solidFill>
                  <a:schemeClr val="bg1">
                    <a:lumMod val="85000"/>
                  </a:schemeClr>
                </a:solidFill>
                <a:latin typeface="Times" pitchFamily="2" charset="0"/>
              </a:rPr>
              <a:t> mass processing</a:t>
            </a:r>
            <a:endParaRPr lang="en-US" sz="1200" dirty="0">
              <a:solidFill>
                <a:schemeClr val="bg1">
                  <a:lumMod val="85000"/>
                </a:schemeClr>
              </a:solidFill>
            </a:endParaRPr>
          </a:p>
        </p:txBody>
      </p:sp>
      <p:sp>
        <p:nvSpPr>
          <p:cNvPr id="34" name="Rectangle 33">
            <a:extLst>
              <a:ext uri="{FF2B5EF4-FFF2-40B4-BE49-F238E27FC236}">
                <a16:creationId xmlns:a16="http://schemas.microsoft.com/office/drawing/2014/main" id="{21B40F4E-D426-13D2-5D3A-FCBBF8B61246}"/>
              </a:ext>
            </a:extLst>
          </p:cNvPr>
          <p:cNvSpPr/>
          <p:nvPr userDrawn="1"/>
        </p:nvSpPr>
        <p:spPr>
          <a:xfrm>
            <a:off x="10989110" y="6462067"/>
            <a:ext cx="989373" cy="276999"/>
          </a:xfrm>
          <a:prstGeom prst="rect">
            <a:avLst/>
          </a:prstGeom>
        </p:spPr>
        <p:txBody>
          <a:bodyPr wrap="none">
            <a:spAutoFit/>
          </a:bodyPr>
          <a:lstStyle/>
          <a:p>
            <a:r>
              <a:rPr lang="en-US" sz="1200" i="1" dirty="0" err="1">
                <a:solidFill>
                  <a:schemeClr val="bg1">
                    <a:lumMod val="85000"/>
                  </a:schemeClr>
                </a:solidFill>
                <a:latin typeface="Times" pitchFamily="2" charset="0"/>
              </a:rPr>
              <a:t>ndo@ecgs.lu</a:t>
            </a:r>
            <a:endParaRPr lang="en-US" sz="1200" dirty="0">
              <a:solidFill>
                <a:schemeClr val="bg1">
                  <a:lumMod val="85000"/>
                </a:schemeClr>
              </a:solidFill>
            </a:endParaRPr>
          </a:p>
        </p:txBody>
      </p:sp>
    </p:spTree>
    <p:extLst>
      <p:ext uri="{BB962C8B-B14F-4D97-AF65-F5344CB8AC3E}">
        <p14:creationId xmlns:p14="http://schemas.microsoft.com/office/powerpoint/2010/main" val="364429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A1CD-3C55-4A5A-1E28-749865FEA0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U"/>
          </a:p>
        </p:txBody>
      </p:sp>
      <p:sp>
        <p:nvSpPr>
          <p:cNvPr id="3" name="Content Placeholder 2">
            <a:extLst>
              <a:ext uri="{FF2B5EF4-FFF2-40B4-BE49-F238E27FC236}">
                <a16:creationId xmlns:a16="http://schemas.microsoft.com/office/drawing/2014/main" id="{22C63DA6-7E56-D32B-C7FE-BF71B6DA0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Text Placeholder 3">
            <a:extLst>
              <a:ext uri="{FF2B5EF4-FFF2-40B4-BE49-F238E27FC236}">
                <a16:creationId xmlns:a16="http://schemas.microsoft.com/office/drawing/2014/main" id="{6DC606A1-BC1A-2B40-02CC-84433204B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38AE72-850C-D1FF-9136-BAF909BDAB8C}"/>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6" name="Footer Placeholder 5">
            <a:extLst>
              <a:ext uri="{FF2B5EF4-FFF2-40B4-BE49-F238E27FC236}">
                <a16:creationId xmlns:a16="http://schemas.microsoft.com/office/drawing/2014/main" id="{72A958D5-6270-55D6-4BD2-DE7353A59DEE}"/>
              </a:ext>
            </a:extLst>
          </p:cNvPr>
          <p:cNvSpPr>
            <a:spLocks noGrp="1"/>
          </p:cNvSpPr>
          <p:nvPr>
            <p:ph type="ftr" sz="quarter" idx="11"/>
          </p:nvPr>
        </p:nvSpPr>
        <p:spPr/>
        <p:txBody>
          <a:bodyPr/>
          <a:lstStyle/>
          <a:p>
            <a:endParaRPr lang="en-LU"/>
          </a:p>
        </p:txBody>
      </p:sp>
      <p:sp>
        <p:nvSpPr>
          <p:cNvPr id="7" name="Slide Number Placeholder 6">
            <a:extLst>
              <a:ext uri="{FF2B5EF4-FFF2-40B4-BE49-F238E27FC236}">
                <a16:creationId xmlns:a16="http://schemas.microsoft.com/office/drawing/2014/main" id="{7B1AC58F-4A22-CB38-9405-B33FC75712B6}"/>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99493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C8C2-0D07-DC4B-6FC0-128F3FAAFF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U"/>
          </a:p>
        </p:txBody>
      </p:sp>
      <p:sp>
        <p:nvSpPr>
          <p:cNvPr id="3" name="Picture Placeholder 2">
            <a:extLst>
              <a:ext uri="{FF2B5EF4-FFF2-40B4-BE49-F238E27FC236}">
                <a16:creationId xmlns:a16="http://schemas.microsoft.com/office/drawing/2014/main" id="{99318344-3971-FDE9-9FBD-4B06FB8D1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U"/>
          </a:p>
        </p:txBody>
      </p:sp>
      <p:sp>
        <p:nvSpPr>
          <p:cNvPr id="4" name="Text Placeholder 3">
            <a:extLst>
              <a:ext uri="{FF2B5EF4-FFF2-40B4-BE49-F238E27FC236}">
                <a16:creationId xmlns:a16="http://schemas.microsoft.com/office/drawing/2014/main" id="{A6C854B2-0CD4-2B1D-064B-6400F2338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E427B4-9931-6B6A-A3AA-6670E98A5807}"/>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6" name="Footer Placeholder 5">
            <a:extLst>
              <a:ext uri="{FF2B5EF4-FFF2-40B4-BE49-F238E27FC236}">
                <a16:creationId xmlns:a16="http://schemas.microsoft.com/office/drawing/2014/main" id="{926D77FF-2A09-EBDD-D5CC-C8E0EC0552BD}"/>
              </a:ext>
            </a:extLst>
          </p:cNvPr>
          <p:cNvSpPr>
            <a:spLocks noGrp="1"/>
          </p:cNvSpPr>
          <p:nvPr>
            <p:ph type="ftr" sz="quarter" idx="11"/>
          </p:nvPr>
        </p:nvSpPr>
        <p:spPr/>
        <p:txBody>
          <a:bodyPr/>
          <a:lstStyle/>
          <a:p>
            <a:endParaRPr lang="en-LU"/>
          </a:p>
        </p:txBody>
      </p:sp>
      <p:sp>
        <p:nvSpPr>
          <p:cNvPr id="7" name="Slide Number Placeholder 6">
            <a:extLst>
              <a:ext uri="{FF2B5EF4-FFF2-40B4-BE49-F238E27FC236}">
                <a16:creationId xmlns:a16="http://schemas.microsoft.com/office/drawing/2014/main" id="{10059C91-BE74-BC9C-12A7-36655D01176A}"/>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726057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2E9166-D0DF-D19F-8354-03C101227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U"/>
          </a:p>
        </p:txBody>
      </p:sp>
      <p:sp>
        <p:nvSpPr>
          <p:cNvPr id="3" name="Text Placeholder 2">
            <a:extLst>
              <a:ext uri="{FF2B5EF4-FFF2-40B4-BE49-F238E27FC236}">
                <a16:creationId xmlns:a16="http://schemas.microsoft.com/office/drawing/2014/main" id="{ACF0FE3F-6AD7-986E-9524-D3B51B340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C358E80F-4052-D5D1-D479-BF3A4FB7C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B0E5C3E4-5F25-1997-82F7-5FCEDC0CB2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U"/>
          </a:p>
        </p:txBody>
      </p:sp>
      <p:sp>
        <p:nvSpPr>
          <p:cNvPr id="6" name="Slide Number Placeholder 5">
            <a:extLst>
              <a:ext uri="{FF2B5EF4-FFF2-40B4-BE49-F238E27FC236}">
                <a16:creationId xmlns:a16="http://schemas.microsoft.com/office/drawing/2014/main" id="{ABE82DC9-9DCC-9936-07C0-E2D7826CC1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4A215-EF3E-4F46-ACA7-0C87150C64EA}" type="slidenum">
              <a:rPr lang="en-LU" smtClean="0"/>
              <a:t>‹#›</a:t>
            </a:fld>
            <a:endParaRPr lang="en-LU"/>
          </a:p>
        </p:txBody>
      </p:sp>
    </p:spTree>
    <p:extLst>
      <p:ext uri="{BB962C8B-B14F-4D97-AF65-F5344CB8AC3E}">
        <p14:creationId xmlns:p14="http://schemas.microsoft.com/office/powerpoint/2010/main" val="1782741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DCDFF63-D6AA-75BE-D041-0A7D0F7BFFB8}"/>
              </a:ext>
            </a:extLst>
          </p:cNvPr>
          <p:cNvSpPr txBox="1"/>
          <p:nvPr/>
        </p:nvSpPr>
        <p:spPr>
          <a:xfrm>
            <a:off x="917566" y="1702203"/>
            <a:ext cx="9610724" cy="1569660"/>
          </a:xfrm>
          <a:prstGeom prst="rect">
            <a:avLst/>
          </a:prstGeom>
          <a:noFill/>
        </p:spPr>
        <p:txBody>
          <a:bodyPr wrap="square">
            <a:spAutoFit/>
          </a:bodyPr>
          <a:lstStyle/>
          <a:p>
            <a:pPr algn="ctr"/>
            <a:r>
              <a:rPr lang="en-GB" sz="3200" b="1" dirty="0" err="1">
                <a:solidFill>
                  <a:srgbClr val="FF0000"/>
                </a:solidFill>
              </a:rPr>
              <a:t>AMSTer</a:t>
            </a:r>
            <a:r>
              <a:rPr lang="en-GB" sz="3200" b="1" dirty="0"/>
              <a:t> : </a:t>
            </a:r>
            <a:r>
              <a:rPr lang="en-GB" sz="3200" b="1" dirty="0">
                <a:solidFill>
                  <a:srgbClr val="000000"/>
                </a:solidFill>
                <a:effectLst/>
                <a:ea typeface="Arial Unicode MS" panose="020B0604020202020204" pitchFamily="34" charset="-128"/>
                <a:cs typeface="Arial Unicode MS" panose="020B0604020202020204" pitchFamily="34" charset="-128"/>
              </a:rPr>
              <a:t>SAR &amp; </a:t>
            </a:r>
            <a:r>
              <a:rPr lang="en-GB" sz="3200" b="1" dirty="0" err="1">
                <a:solidFill>
                  <a:srgbClr val="000000"/>
                </a:solidFill>
                <a:effectLst/>
                <a:ea typeface="Arial Unicode MS" panose="020B0604020202020204" pitchFamily="34" charset="-128"/>
                <a:cs typeface="Arial Unicode MS" panose="020B0604020202020204" pitchFamily="34" charset="-128"/>
              </a:rPr>
              <a:t>InSAR</a:t>
            </a:r>
            <a:r>
              <a:rPr lang="en-GB" sz="3200" b="1" dirty="0">
                <a:solidFill>
                  <a:srgbClr val="000000"/>
                </a:solidFill>
                <a:effectLst/>
                <a:ea typeface="Arial Unicode MS" panose="020B0604020202020204" pitchFamily="34" charset="-128"/>
                <a:cs typeface="Arial Unicode MS" panose="020B0604020202020204" pitchFamily="34" charset="-128"/>
              </a:rPr>
              <a:t> </a:t>
            </a:r>
            <a:r>
              <a:rPr lang="en-GB" sz="3200" b="1" dirty="0">
                <a:solidFill>
                  <a:srgbClr val="FF0000"/>
                </a:solidFill>
                <a:effectLst/>
                <a:ea typeface="Arial Unicode MS" panose="020B0604020202020204" pitchFamily="34" charset="-128"/>
                <a:cs typeface="Arial Unicode MS" panose="020B0604020202020204" pitchFamily="34" charset="-128"/>
              </a:rPr>
              <a:t>A</a:t>
            </a:r>
            <a:r>
              <a:rPr lang="en-GB" sz="3200" b="1" dirty="0">
                <a:solidFill>
                  <a:srgbClr val="000000"/>
                </a:solidFill>
                <a:effectLst/>
                <a:ea typeface="Arial Unicode MS" panose="020B0604020202020204" pitchFamily="34" charset="-128"/>
                <a:cs typeface="Arial Unicode MS" panose="020B0604020202020204" pitchFamily="34" charset="-128"/>
              </a:rPr>
              <a:t>utomated </a:t>
            </a:r>
            <a:r>
              <a:rPr lang="en-GB" sz="3200" b="1" dirty="0">
                <a:solidFill>
                  <a:srgbClr val="FF0000"/>
                </a:solidFill>
                <a:effectLst/>
                <a:ea typeface="Arial Unicode MS" panose="020B0604020202020204" pitchFamily="34" charset="-128"/>
                <a:cs typeface="Arial Unicode MS" panose="020B0604020202020204" pitchFamily="34" charset="-128"/>
              </a:rPr>
              <a:t>M</a:t>
            </a:r>
            <a:r>
              <a:rPr lang="en-GB" sz="3200" b="1" dirty="0">
                <a:solidFill>
                  <a:srgbClr val="000000"/>
                </a:solidFill>
                <a:effectLst/>
                <a:ea typeface="Arial Unicode MS" panose="020B0604020202020204" pitchFamily="34" charset="-128"/>
                <a:cs typeface="Arial Unicode MS" panose="020B0604020202020204" pitchFamily="34" charset="-128"/>
              </a:rPr>
              <a:t>ass processing </a:t>
            </a:r>
            <a:r>
              <a:rPr lang="en-GB" sz="3200" b="1" dirty="0">
                <a:solidFill>
                  <a:srgbClr val="FF0000"/>
                </a:solidFill>
                <a:effectLst/>
                <a:ea typeface="Arial Unicode MS" panose="020B0604020202020204" pitchFamily="34" charset="-128"/>
                <a:cs typeface="Arial Unicode MS" panose="020B0604020202020204" pitchFamily="34" charset="-128"/>
              </a:rPr>
              <a:t>S</a:t>
            </a:r>
            <a:r>
              <a:rPr lang="en-GB" sz="3200" b="1" dirty="0">
                <a:solidFill>
                  <a:srgbClr val="000000"/>
                </a:solidFill>
                <a:effectLst/>
                <a:ea typeface="Arial Unicode MS" panose="020B0604020202020204" pitchFamily="34" charset="-128"/>
                <a:cs typeface="Arial Unicode MS" panose="020B0604020202020204" pitchFamily="34" charset="-128"/>
              </a:rPr>
              <a:t>oftware for Multidimensional </a:t>
            </a:r>
            <a:r>
              <a:rPr lang="en-GB" sz="3200" b="1" dirty="0">
                <a:solidFill>
                  <a:srgbClr val="FF0000"/>
                </a:solidFill>
                <a:effectLst/>
                <a:ea typeface="Arial Unicode MS" panose="020B0604020202020204" pitchFamily="34" charset="-128"/>
                <a:cs typeface="Arial Unicode MS" panose="020B0604020202020204" pitchFamily="34" charset="-128"/>
              </a:rPr>
              <a:t>T</a:t>
            </a:r>
            <a:r>
              <a:rPr lang="en-GB" sz="3200" b="1" dirty="0">
                <a:solidFill>
                  <a:srgbClr val="000000"/>
                </a:solidFill>
                <a:effectLst/>
                <a:ea typeface="Arial Unicode MS" panose="020B0604020202020204" pitchFamily="34" charset="-128"/>
                <a:cs typeface="Arial Unicode MS" panose="020B0604020202020204" pitchFamily="34" charset="-128"/>
              </a:rPr>
              <a:t>ime s</a:t>
            </a:r>
            <a:r>
              <a:rPr lang="en-GB" sz="3200" b="1" dirty="0">
                <a:solidFill>
                  <a:srgbClr val="FF0000"/>
                </a:solidFill>
                <a:effectLst/>
                <a:ea typeface="Arial Unicode MS" panose="020B0604020202020204" pitchFamily="34" charset="-128"/>
                <a:cs typeface="Arial Unicode MS" panose="020B0604020202020204" pitchFamily="34" charset="-128"/>
              </a:rPr>
              <a:t>er</a:t>
            </a:r>
            <a:r>
              <a:rPr lang="en-GB" sz="3200" b="1" dirty="0">
                <a:solidFill>
                  <a:srgbClr val="000000"/>
                </a:solidFill>
                <a:effectLst/>
                <a:ea typeface="Arial Unicode MS" panose="020B0604020202020204" pitchFamily="34" charset="-128"/>
                <a:cs typeface="Arial Unicode MS" panose="020B0604020202020204" pitchFamily="34" charset="-128"/>
              </a:rPr>
              <a:t>ies</a:t>
            </a:r>
          </a:p>
          <a:p>
            <a:pPr algn="ctr"/>
            <a:endParaRPr lang="en-LU" sz="3200" dirty="0">
              <a:solidFill>
                <a:srgbClr val="000000"/>
              </a:solidFill>
              <a:effectLst/>
              <a:ea typeface="Arial Unicode MS" panose="020B0604020202020204" pitchFamily="34" charset="-128"/>
              <a:cs typeface="Arial Unicode MS" panose="020B0604020202020204" pitchFamily="34" charset="-128"/>
            </a:endParaRPr>
          </a:p>
        </p:txBody>
      </p:sp>
      <p:pic>
        <p:nvPicPr>
          <p:cNvPr id="7" name="Picture 6">
            <a:extLst>
              <a:ext uri="{FF2B5EF4-FFF2-40B4-BE49-F238E27FC236}">
                <a16:creationId xmlns:a16="http://schemas.microsoft.com/office/drawing/2014/main" id="{56B19EFB-FB67-B88C-8E5B-FFFF5BFA1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64" y="4751544"/>
            <a:ext cx="1827580" cy="1571188"/>
          </a:xfrm>
          <a:prstGeom prst="rect">
            <a:avLst/>
          </a:prstGeom>
        </p:spPr>
      </p:pic>
      <p:sp>
        <p:nvSpPr>
          <p:cNvPr id="23" name="TextBox 22">
            <a:extLst>
              <a:ext uri="{FF2B5EF4-FFF2-40B4-BE49-F238E27FC236}">
                <a16:creationId xmlns:a16="http://schemas.microsoft.com/office/drawing/2014/main" id="{ADA90A08-900C-90CB-074A-936C7F7F2F14}"/>
              </a:ext>
            </a:extLst>
          </p:cNvPr>
          <p:cNvSpPr txBox="1"/>
          <p:nvPr/>
        </p:nvSpPr>
        <p:spPr>
          <a:xfrm>
            <a:off x="1732251" y="3174624"/>
            <a:ext cx="7981354" cy="923330"/>
          </a:xfrm>
          <a:prstGeom prst="rect">
            <a:avLst/>
          </a:prstGeom>
          <a:noFill/>
        </p:spPr>
        <p:txBody>
          <a:bodyPr wrap="square">
            <a:spAutoFit/>
          </a:bodyPr>
          <a:lstStyle/>
          <a:p>
            <a:pPr algn="ct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Nicolas d’Oreye</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1,2</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Dominique Derauw</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3,4</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Sergey Samsonov</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5</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a:t>
            </a:r>
          </a:p>
          <a:p>
            <a:pPr algn="ct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Delphine Smittarello</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Maxime Jaspard</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Gilles Celli</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a:t>
            </a:r>
            <a:endParaRPr lang="en-LU" sz="1800" dirty="0">
              <a:solidFill>
                <a:srgbClr val="000000"/>
              </a:solidFill>
              <a:effectLst/>
              <a:latin typeface="Helvetica" pitchFamily="2" charset="0"/>
              <a:ea typeface="Arial Unicode MS" panose="020B0604020202020204" pitchFamily="34" charset="-128"/>
              <a:cs typeface="Arial Unicode MS" panose="020B0604020202020204" pitchFamily="34" charset="-128"/>
            </a:endParaRPr>
          </a:p>
          <a:p>
            <a:pPr algn="ctr"/>
            <a:endParaRPr lang="en-LU" sz="1800" dirty="0">
              <a:solidFill>
                <a:srgbClr val="000000"/>
              </a:solidFill>
              <a:effectLst/>
              <a:latin typeface="Helvetica" pitchFamily="2" charset="0"/>
              <a:ea typeface="Arial Unicode MS" panose="020B0604020202020204" pitchFamily="34" charset="-128"/>
              <a:cs typeface="Arial Unicode MS" panose="020B0604020202020204" pitchFamily="34" charset="-128"/>
            </a:endParaRPr>
          </a:p>
        </p:txBody>
      </p:sp>
      <p:sp>
        <p:nvSpPr>
          <p:cNvPr id="25" name="TextBox 24">
            <a:extLst>
              <a:ext uri="{FF2B5EF4-FFF2-40B4-BE49-F238E27FC236}">
                <a16:creationId xmlns:a16="http://schemas.microsoft.com/office/drawing/2014/main" id="{22988198-8069-BCA0-32F5-D8017AAF4841}"/>
              </a:ext>
            </a:extLst>
          </p:cNvPr>
          <p:cNvSpPr txBox="1"/>
          <p:nvPr/>
        </p:nvSpPr>
        <p:spPr>
          <a:xfrm>
            <a:off x="5041701" y="4009759"/>
            <a:ext cx="2073474" cy="646331"/>
          </a:xfrm>
          <a:prstGeom prst="rect">
            <a:avLst/>
          </a:prstGeom>
          <a:noFill/>
        </p:spPr>
        <p:txBody>
          <a:bodyPr wrap="square">
            <a:spAutoFit/>
          </a:bodyPr>
          <a:lstStyle/>
          <a:p>
            <a:pPr algn="ctr"/>
            <a:r>
              <a:rPr lang="en-GB" dirty="0" err="1">
                <a:solidFill>
                  <a:srgbClr val="0070C0"/>
                </a:solidFill>
              </a:rPr>
              <a:t>ndo@ecgs.lu</a:t>
            </a:r>
            <a:endParaRPr lang="en-GB" dirty="0">
              <a:solidFill>
                <a:srgbClr val="0070C0"/>
              </a:solidFill>
            </a:endParaRPr>
          </a:p>
          <a:p>
            <a:pPr algn="ctr"/>
            <a:r>
              <a:rPr lang="en-GB" dirty="0" err="1">
                <a:solidFill>
                  <a:srgbClr val="0070C0"/>
                </a:solidFill>
              </a:rPr>
              <a:t>amster@ecgs.lu</a:t>
            </a:r>
            <a:endParaRPr lang="en-GB" dirty="0">
              <a:solidFill>
                <a:srgbClr val="0070C0"/>
              </a:solidFill>
            </a:endParaRPr>
          </a:p>
        </p:txBody>
      </p:sp>
      <p:sp>
        <p:nvSpPr>
          <p:cNvPr id="27" name="Text Box 4">
            <a:extLst>
              <a:ext uri="{FF2B5EF4-FFF2-40B4-BE49-F238E27FC236}">
                <a16:creationId xmlns:a16="http://schemas.microsoft.com/office/drawing/2014/main" id="{84EA3D16-C0F5-3232-8933-CAC34B1B4675}"/>
              </a:ext>
            </a:extLst>
          </p:cNvPr>
          <p:cNvSpPr txBox="1"/>
          <p:nvPr/>
        </p:nvSpPr>
        <p:spPr>
          <a:xfrm>
            <a:off x="2569232" y="5055978"/>
            <a:ext cx="9294018" cy="102879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90170" indent="-90170" algn="ctr"/>
            <a:r>
              <a:rPr lang="en-LU" sz="1200" dirty="0">
                <a:effectLst/>
                <a:ea typeface="Times New Roman" panose="02020603050405020304" pitchFamily="18" charset="0"/>
              </a:rPr>
              <a:t>1 </a:t>
            </a:r>
            <a:r>
              <a:rPr lang="en-LU" sz="1200" i="1" dirty="0">
                <a:effectLst/>
                <a:ea typeface="Times New Roman" panose="02020603050405020304" pitchFamily="18" charset="0"/>
              </a:rPr>
              <a:t>European Centre </a:t>
            </a:r>
            <a:r>
              <a:rPr lang="en-US" sz="1200" i="1" dirty="0">
                <a:effectLst/>
                <a:ea typeface="Times New Roman" panose="02020603050405020304" pitchFamily="18" charset="0"/>
              </a:rPr>
              <a:t>for</a:t>
            </a:r>
            <a:r>
              <a:rPr lang="en-LU" sz="1200" i="1" dirty="0">
                <a:effectLst/>
                <a:ea typeface="Times New Roman" panose="02020603050405020304" pitchFamily="18" charset="0"/>
              </a:rPr>
              <a:t> Geodynamics and Seismology (ECGS), 19 rue Josy Welter, L-7256 Walferdange, Luxembourg</a:t>
            </a:r>
            <a:endParaRPr lang="en-LU" sz="1200" dirty="0">
              <a:effectLst/>
              <a:ea typeface="Times New Roman" panose="02020603050405020304" pitchFamily="18" charset="0"/>
            </a:endParaRPr>
          </a:p>
          <a:p>
            <a:pPr marL="90170" indent="-90170" algn="ctr"/>
            <a:r>
              <a:rPr lang="en-LU" sz="1200" dirty="0">
                <a:effectLst/>
                <a:ea typeface="Times New Roman" panose="02020603050405020304" pitchFamily="18" charset="0"/>
              </a:rPr>
              <a:t>2 </a:t>
            </a:r>
            <a:r>
              <a:rPr lang="en-LU" sz="1200" i="1" dirty="0">
                <a:effectLst/>
                <a:ea typeface="Times New Roman" panose="02020603050405020304" pitchFamily="18" charset="0"/>
              </a:rPr>
              <a:t>National Museum of Natural History (NMNH), 19 rue Josy Welter, L-7256 Walferdange, Luxembourg</a:t>
            </a:r>
            <a:endParaRPr lang="en-LU" sz="1200" dirty="0">
              <a:effectLst/>
              <a:ea typeface="Times New Roman" panose="02020603050405020304" pitchFamily="18" charset="0"/>
            </a:endParaRPr>
          </a:p>
          <a:p>
            <a:pPr marL="90170" indent="-90170" algn="ctr"/>
            <a:r>
              <a:rPr lang="en-LU" sz="1200" dirty="0">
                <a:effectLst/>
                <a:ea typeface="Times New Roman" panose="02020603050405020304" pitchFamily="18" charset="0"/>
              </a:rPr>
              <a:t>3 </a:t>
            </a:r>
            <a:r>
              <a:rPr lang="en-LU" sz="1200" i="1" dirty="0">
                <a:effectLst/>
                <a:ea typeface="Times New Roman" panose="02020603050405020304" pitchFamily="18" charset="0"/>
              </a:rPr>
              <a:t>Centre Spatial de Liège (CSL), Avenue du Pré Aily, B-4031 Angleur, Belgium</a:t>
            </a:r>
            <a:endParaRPr lang="en-LU" sz="1200" dirty="0">
              <a:effectLst/>
              <a:ea typeface="Times New Roman" panose="02020603050405020304" pitchFamily="18" charset="0"/>
            </a:endParaRPr>
          </a:p>
          <a:p>
            <a:pPr marL="90170" indent="-90170" algn="ctr"/>
            <a:r>
              <a:rPr lang="en-LU" sz="1200" dirty="0">
                <a:effectLst/>
                <a:ea typeface="Times New Roman" panose="02020603050405020304" pitchFamily="18" charset="0"/>
              </a:rPr>
              <a:t>4 </a:t>
            </a:r>
            <a:r>
              <a:rPr lang="fr-FR" sz="1200" i="1" dirty="0">
                <a:effectLst/>
                <a:ea typeface="Times New Roman" panose="02020603050405020304" pitchFamily="18" charset="0"/>
              </a:rPr>
              <a:t>SAREOS, 1 Rue des Violettes, 4557 </a:t>
            </a:r>
            <a:r>
              <a:rPr lang="fr-FR" sz="1200" i="1" dirty="0" err="1">
                <a:effectLst/>
                <a:ea typeface="Times New Roman" panose="02020603050405020304" pitchFamily="18" charset="0"/>
              </a:rPr>
              <a:t>Fraiture</a:t>
            </a:r>
            <a:r>
              <a:rPr lang="fr-FR" sz="1200" i="1" dirty="0">
                <a:effectLst/>
                <a:ea typeface="Times New Roman" panose="02020603050405020304" pitchFamily="18" charset="0"/>
              </a:rPr>
              <a:t>, </a:t>
            </a:r>
            <a:r>
              <a:rPr lang="fr-FR" sz="1200" i="1" dirty="0" err="1">
                <a:effectLst/>
                <a:ea typeface="Times New Roman" panose="02020603050405020304" pitchFamily="18" charset="0"/>
              </a:rPr>
              <a:t>Belgium</a:t>
            </a:r>
            <a:r>
              <a:rPr lang="fr-FR" sz="1200" i="1" dirty="0">
                <a:effectLst/>
                <a:ea typeface="Times New Roman" panose="02020603050405020304" pitchFamily="18" charset="0"/>
              </a:rPr>
              <a:t> </a:t>
            </a:r>
            <a:endParaRPr lang="en-LU" sz="1200" dirty="0">
              <a:effectLst/>
              <a:ea typeface="Times New Roman" panose="02020603050405020304" pitchFamily="18" charset="0"/>
            </a:endParaRPr>
          </a:p>
          <a:p>
            <a:pPr algn="ctr">
              <a:tabLst>
                <a:tab pos="90170" algn="l"/>
              </a:tabLst>
            </a:pPr>
            <a:r>
              <a:rPr lang="en-US" sz="1200" dirty="0">
                <a:effectLst/>
                <a:ea typeface="Times New Roman" panose="02020603050405020304" pitchFamily="18" charset="0"/>
              </a:rPr>
              <a:t>5 </a:t>
            </a:r>
            <a:r>
              <a:rPr lang="en-LU" sz="1200" i="1" dirty="0">
                <a:effectLst/>
                <a:ea typeface="Times New Roman" panose="02020603050405020304" pitchFamily="18" charset="0"/>
              </a:rPr>
              <a:t>Canada Centre for Mapping and Earth Observation, Natural Resources Canada (NRCAN), 560 Rochester Street, Ottawa, ON K1A 0E4, Canada</a:t>
            </a:r>
            <a:endParaRPr lang="en-LU" sz="1200" dirty="0">
              <a:effectLst/>
              <a:ea typeface="Times New Roman" panose="02020603050405020304" pitchFamily="18" charset="0"/>
            </a:endParaRPr>
          </a:p>
        </p:txBody>
      </p:sp>
    </p:spTree>
    <p:extLst>
      <p:ext uri="{BB962C8B-B14F-4D97-AF65-F5344CB8AC3E}">
        <p14:creationId xmlns:p14="http://schemas.microsoft.com/office/powerpoint/2010/main" val="3530121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067315" cy="1138773"/>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t>Running the </a:t>
            </a:r>
            <a:r>
              <a:rPr lang="en-GB" b="1" dirty="0" err="1"/>
              <a:t>msbas</a:t>
            </a:r>
            <a:r>
              <a:rPr lang="en-GB" b="1" dirty="0"/>
              <a:t> inversion:</a:t>
            </a:r>
          </a:p>
          <a:p>
            <a:pPr marL="800100" lvl="1" indent="-342900">
              <a:buFont typeface="Arial" panose="020B0604020202020204" pitchFamily="34" charset="0"/>
              <a:buChar char="•"/>
            </a:pPr>
            <a:r>
              <a:rPr lang="nl-BE" sz="1600" b="1" dirty="0"/>
              <a:t>MSBAS.sh </a:t>
            </a:r>
          </a:p>
          <a:p>
            <a:pPr marL="800100" lvl="1" indent="-342900">
              <a:buFont typeface="Arial" panose="020B0604020202020204" pitchFamily="34" charset="0"/>
              <a:buChar char="•"/>
            </a:pPr>
            <a:endParaRPr lang="en-LU" sz="1600" dirty="0">
              <a:solidFill>
                <a:schemeClr val="bg1">
                  <a:lumMod val="65000"/>
                </a:schemeClr>
              </a:solidFill>
            </a:endParaRPr>
          </a:p>
        </p:txBody>
      </p:sp>
      <p:sp>
        <p:nvSpPr>
          <p:cNvPr id="8" name="TextBox 7">
            <a:extLst>
              <a:ext uri="{FF2B5EF4-FFF2-40B4-BE49-F238E27FC236}">
                <a16:creationId xmlns:a16="http://schemas.microsoft.com/office/drawing/2014/main" id="{9E301A98-DDDB-EFF2-E85B-175D6B563998}"/>
              </a:ext>
            </a:extLst>
          </p:cNvPr>
          <p:cNvSpPr txBox="1"/>
          <p:nvPr/>
        </p:nvSpPr>
        <p:spPr>
          <a:xfrm>
            <a:off x="792959" y="2179590"/>
            <a:ext cx="967701" cy="369332"/>
          </a:xfrm>
          <a:prstGeom prst="rect">
            <a:avLst/>
          </a:prstGeom>
          <a:noFill/>
        </p:spPr>
        <p:txBody>
          <a:bodyPr wrap="none" rtlCol="0">
            <a:spAutoFit/>
          </a:bodyPr>
          <a:lstStyle/>
          <a:p>
            <a:r>
              <a:rPr lang="nl-BE" dirty="0"/>
              <a:t>Results: </a:t>
            </a:r>
            <a:endParaRPr lang="en-LU" dirty="0"/>
          </a:p>
        </p:txBody>
      </p:sp>
      <p:pic>
        <p:nvPicPr>
          <p:cNvPr id="5" name="Picture 4">
            <a:extLst>
              <a:ext uri="{FF2B5EF4-FFF2-40B4-BE49-F238E27FC236}">
                <a16:creationId xmlns:a16="http://schemas.microsoft.com/office/drawing/2014/main" id="{1E5C0212-4AB1-1427-F766-C3EF1E3BFA62}"/>
              </a:ext>
            </a:extLst>
          </p:cNvPr>
          <p:cNvPicPr>
            <a:picLocks noChangeAspect="1"/>
          </p:cNvPicPr>
          <p:nvPr/>
        </p:nvPicPr>
        <p:blipFill>
          <a:blip r:embed="rId2"/>
          <a:stretch>
            <a:fillRect/>
          </a:stretch>
        </p:blipFill>
        <p:spPr>
          <a:xfrm>
            <a:off x="2289296" y="2106493"/>
            <a:ext cx="3630074" cy="3240000"/>
          </a:xfrm>
          <a:prstGeom prst="rect">
            <a:avLst/>
          </a:prstGeom>
        </p:spPr>
      </p:pic>
      <p:sp>
        <p:nvSpPr>
          <p:cNvPr id="9" name="TextBox 8">
            <a:extLst>
              <a:ext uri="{FF2B5EF4-FFF2-40B4-BE49-F238E27FC236}">
                <a16:creationId xmlns:a16="http://schemas.microsoft.com/office/drawing/2014/main" id="{FE4D5ADA-231E-2E4F-435D-B5F8197D6107}"/>
              </a:ext>
            </a:extLst>
          </p:cNvPr>
          <p:cNvSpPr txBox="1"/>
          <p:nvPr/>
        </p:nvSpPr>
        <p:spPr>
          <a:xfrm>
            <a:off x="3346625" y="5475174"/>
            <a:ext cx="1515415" cy="369332"/>
          </a:xfrm>
          <a:prstGeom prst="rect">
            <a:avLst/>
          </a:prstGeom>
          <a:noFill/>
        </p:spPr>
        <p:txBody>
          <a:bodyPr wrap="none" rtlCol="0">
            <a:spAutoFit/>
          </a:bodyPr>
          <a:lstStyle/>
          <a:p>
            <a:r>
              <a:rPr lang="en-LU" dirty="0"/>
              <a:t>EW linear rate</a:t>
            </a:r>
          </a:p>
        </p:txBody>
      </p:sp>
      <p:pic>
        <p:nvPicPr>
          <p:cNvPr id="10" name="Picture 9">
            <a:extLst>
              <a:ext uri="{FF2B5EF4-FFF2-40B4-BE49-F238E27FC236}">
                <a16:creationId xmlns:a16="http://schemas.microsoft.com/office/drawing/2014/main" id="{6F3E4AC9-BB33-D270-1BC2-514E0822CAD5}"/>
              </a:ext>
            </a:extLst>
          </p:cNvPr>
          <p:cNvPicPr>
            <a:picLocks noChangeAspect="1"/>
          </p:cNvPicPr>
          <p:nvPr/>
        </p:nvPicPr>
        <p:blipFill>
          <a:blip r:embed="rId3"/>
          <a:stretch>
            <a:fillRect/>
          </a:stretch>
        </p:blipFill>
        <p:spPr>
          <a:xfrm>
            <a:off x="6272003" y="2106493"/>
            <a:ext cx="3630074" cy="3240000"/>
          </a:xfrm>
          <a:prstGeom prst="rect">
            <a:avLst/>
          </a:prstGeom>
        </p:spPr>
      </p:pic>
      <p:sp>
        <p:nvSpPr>
          <p:cNvPr id="22" name="TextBox 21">
            <a:extLst>
              <a:ext uri="{FF2B5EF4-FFF2-40B4-BE49-F238E27FC236}">
                <a16:creationId xmlns:a16="http://schemas.microsoft.com/office/drawing/2014/main" id="{57CD0031-8701-DAEB-84B0-8790E331D9A9}"/>
              </a:ext>
            </a:extLst>
          </p:cNvPr>
          <p:cNvSpPr txBox="1"/>
          <p:nvPr/>
        </p:nvSpPr>
        <p:spPr>
          <a:xfrm>
            <a:off x="7329332" y="5475174"/>
            <a:ext cx="1488164" cy="369332"/>
          </a:xfrm>
          <a:prstGeom prst="rect">
            <a:avLst/>
          </a:prstGeom>
          <a:noFill/>
        </p:spPr>
        <p:txBody>
          <a:bodyPr wrap="none" rtlCol="0">
            <a:spAutoFit/>
          </a:bodyPr>
          <a:lstStyle/>
          <a:p>
            <a:r>
              <a:rPr lang="en-LU" dirty="0"/>
              <a:t>UD linear rate</a:t>
            </a:r>
          </a:p>
        </p:txBody>
      </p:sp>
      <p:sp>
        <p:nvSpPr>
          <p:cNvPr id="23" name="TextBox 22">
            <a:extLst>
              <a:ext uri="{FF2B5EF4-FFF2-40B4-BE49-F238E27FC236}">
                <a16:creationId xmlns:a16="http://schemas.microsoft.com/office/drawing/2014/main" id="{F62B5FA8-EC9F-1AB8-CE3A-BCA442025E5C}"/>
              </a:ext>
            </a:extLst>
          </p:cNvPr>
          <p:cNvSpPr txBox="1"/>
          <p:nvPr/>
        </p:nvSpPr>
        <p:spPr>
          <a:xfrm>
            <a:off x="2255390" y="5864436"/>
            <a:ext cx="8033225" cy="369332"/>
          </a:xfrm>
          <a:prstGeom prst="rect">
            <a:avLst/>
          </a:prstGeom>
          <a:noFill/>
        </p:spPr>
        <p:txBody>
          <a:bodyPr wrap="none" rtlCol="0">
            <a:spAutoFit/>
          </a:bodyPr>
          <a:lstStyle/>
          <a:p>
            <a:r>
              <a:rPr lang="en-GB" dirty="0"/>
              <a:t>…/3602/MSBAS/_Argentina_S1_20m_450days_NoOptim/zz_</a:t>
            </a:r>
            <a:r>
              <a:rPr lang="en-GB" i="1" dirty="0">
                <a:solidFill>
                  <a:srgbClr val="00B050"/>
                </a:solidFill>
              </a:rPr>
              <a:t>Comp</a:t>
            </a:r>
            <a:r>
              <a:rPr lang="en-GB" dirty="0"/>
              <a:t>_2_0.04_NoCrop</a:t>
            </a:r>
            <a:endParaRPr lang="en-LU" dirty="0"/>
          </a:p>
        </p:txBody>
      </p:sp>
    </p:spTree>
    <p:extLst>
      <p:ext uri="{BB962C8B-B14F-4D97-AF65-F5344CB8AC3E}">
        <p14:creationId xmlns:p14="http://schemas.microsoft.com/office/powerpoint/2010/main" val="423821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409075" cy="1384995"/>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t>Running the </a:t>
            </a:r>
            <a:r>
              <a:rPr lang="en-GB" b="1" dirty="0" err="1"/>
              <a:t>msbas</a:t>
            </a:r>
            <a:r>
              <a:rPr lang="en-GB" b="1" dirty="0"/>
              <a:t> inversion:</a:t>
            </a:r>
          </a:p>
          <a:p>
            <a:pPr marL="800100" lvl="1" indent="-342900">
              <a:buFont typeface="Arial" panose="020B0604020202020204" pitchFamily="34" charset="0"/>
              <a:buChar char="•"/>
            </a:pPr>
            <a:r>
              <a:rPr lang="nl-BE" sz="1600" b="1" dirty="0">
                <a:solidFill>
                  <a:schemeClr val="bg1">
                    <a:lumMod val="75000"/>
                  </a:schemeClr>
                </a:solidFill>
              </a:rPr>
              <a:t>MSBAS.sh </a:t>
            </a:r>
          </a:p>
          <a:p>
            <a:pPr marL="800100" lvl="1" indent="-342900">
              <a:buFont typeface="Arial" panose="020B0604020202020204" pitchFamily="34" charset="0"/>
              <a:buChar char="•"/>
            </a:pPr>
            <a:r>
              <a:rPr lang="en-GB" sz="1600" b="1" dirty="0"/>
              <a:t>SBAS, MSBAS 2D, MSBAS 3D</a:t>
            </a:r>
          </a:p>
          <a:p>
            <a:pPr marL="800100" lvl="1" indent="-342900">
              <a:buFont typeface="Arial" panose="020B0604020202020204" pitchFamily="34" charset="0"/>
              <a:buChar char="•"/>
            </a:pPr>
            <a:endParaRPr lang="en-LU" sz="1600" dirty="0">
              <a:solidFill>
                <a:schemeClr val="bg1">
                  <a:lumMod val="65000"/>
                </a:schemeClr>
              </a:solidFill>
            </a:endParaRPr>
          </a:p>
        </p:txBody>
      </p:sp>
      <p:sp>
        <p:nvSpPr>
          <p:cNvPr id="8" name="TextBox 7">
            <a:extLst>
              <a:ext uri="{FF2B5EF4-FFF2-40B4-BE49-F238E27FC236}">
                <a16:creationId xmlns:a16="http://schemas.microsoft.com/office/drawing/2014/main" id="{9E301A98-DDDB-EFF2-E85B-175D6B563998}"/>
              </a:ext>
            </a:extLst>
          </p:cNvPr>
          <p:cNvSpPr txBox="1"/>
          <p:nvPr/>
        </p:nvSpPr>
        <p:spPr>
          <a:xfrm>
            <a:off x="1619951" y="2568766"/>
            <a:ext cx="9668544" cy="3416320"/>
          </a:xfrm>
          <a:prstGeom prst="rect">
            <a:avLst/>
          </a:prstGeom>
          <a:noFill/>
        </p:spPr>
        <p:txBody>
          <a:bodyPr wrap="none" rtlCol="0">
            <a:spAutoFit/>
          </a:bodyPr>
          <a:lstStyle/>
          <a:p>
            <a:pPr marL="285750" indent="-285750">
              <a:buFont typeface="Wingdings" pitchFamily="2" charset="2"/>
              <a:buChar char="Ø"/>
            </a:pPr>
            <a:r>
              <a:rPr lang="en-LU" dirty="0"/>
              <a:t>If enough looking angle diversity is prov</a:t>
            </a:r>
            <a:r>
              <a:rPr lang="fr-FR" dirty="0"/>
              <a:t>i</a:t>
            </a:r>
            <a:r>
              <a:rPr lang="en-LU" dirty="0"/>
              <a:t>ded, msbas will perform a 2D decomposition. </a:t>
            </a:r>
          </a:p>
          <a:p>
            <a:pPr marL="285750" indent="-285750">
              <a:buFont typeface="Wingdings" pitchFamily="2" charset="2"/>
              <a:buChar char="Ø"/>
            </a:pPr>
            <a:endParaRPr lang="en-LU" dirty="0"/>
          </a:p>
          <a:p>
            <a:pPr marL="285750" indent="-285750">
              <a:buFont typeface="Wingdings" pitchFamily="2" charset="2"/>
              <a:buChar char="Ø"/>
            </a:pPr>
            <a:r>
              <a:rPr lang="en-LU" dirty="0"/>
              <a:t>If only one mode is provided, or if similar incidence angles, it will perform a (mean) SBAS inversion</a:t>
            </a:r>
          </a:p>
          <a:p>
            <a:pPr marL="285750" indent="-285750">
              <a:buFont typeface="Wingdings" pitchFamily="2" charset="2"/>
              <a:buChar char="Ø"/>
            </a:pPr>
            <a:endParaRPr lang="en-LU" dirty="0"/>
          </a:p>
          <a:p>
            <a:pPr marL="285750" indent="-285750">
              <a:buFont typeface="Wingdings" pitchFamily="2" charset="2"/>
              <a:buChar char="Ø"/>
            </a:pPr>
            <a:r>
              <a:rPr lang="en-LU" dirty="0"/>
              <a:t>To perform 3D inversion when movement is supposed to take place of the steepest slo</a:t>
            </a:r>
            <a:r>
              <a:rPr lang="fr-FR" dirty="0"/>
              <a:t>p</a:t>
            </a:r>
            <a:r>
              <a:rPr lang="en-LU" dirty="0"/>
              <a:t>e, </a:t>
            </a:r>
            <a:br>
              <a:rPr lang="en-LU" dirty="0"/>
            </a:br>
            <a:r>
              <a:rPr lang="en-LU" dirty="0"/>
              <a:t>one needs additional constrains (i.e. gradient). </a:t>
            </a:r>
            <a:br>
              <a:rPr lang="en-LU" dirty="0"/>
            </a:br>
            <a:r>
              <a:rPr lang="en-LU" dirty="0"/>
              <a:t>See </a:t>
            </a:r>
            <a:r>
              <a:rPr lang="en-GB" dirty="0">
                <a:solidFill>
                  <a:srgbClr val="FF0000"/>
                </a:solidFill>
              </a:rPr>
              <a:t>MSBASv10_notheory_processing_manual_Sergey.pdf</a:t>
            </a:r>
            <a:br>
              <a:rPr lang="en-GB" dirty="0">
                <a:solidFill>
                  <a:srgbClr val="FF0000"/>
                </a:solidFill>
              </a:rPr>
            </a:br>
            <a:br>
              <a:rPr lang="en-LU" dirty="0"/>
            </a:br>
            <a:r>
              <a:rPr lang="en-LU" dirty="0"/>
              <a:t>Change header file and add required files accordingly </a:t>
            </a:r>
            <a:br>
              <a:rPr lang="en-LU" dirty="0"/>
            </a:br>
            <a:r>
              <a:rPr lang="en-LU" dirty="0"/>
              <a:t>	</a:t>
            </a:r>
            <a:r>
              <a:rPr lang="en-LU" dirty="0">
                <a:solidFill>
                  <a:srgbClr val="FF0000"/>
                </a:solidFill>
              </a:rPr>
              <a:t>Scripts are under development for that 3D application </a:t>
            </a:r>
          </a:p>
          <a:p>
            <a:r>
              <a:rPr lang="en-LU" dirty="0">
                <a:solidFill>
                  <a:srgbClr val="FF0000"/>
                </a:solidFill>
              </a:rPr>
              <a:t>	(filtering of DEM must be fine tuned; See </a:t>
            </a:r>
            <a:r>
              <a:rPr lang="en-LU" b="1" i="1" dirty="0">
                <a:solidFill>
                  <a:srgbClr val="FF0000"/>
                </a:solidFill>
              </a:rPr>
              <a:t>Add_NS_comp_msbas.sh </a:t>
            </a:r>
            <a:r>
              <a:rPr lang="en-LU" dirty="0">
                <a:solidFill>
                  <a:srgbClr val="FF0000"/>
                </a:solidFill>
              </a:rPr>
              <a:t>).</a:t>
            </a:r>
            <a:br>
              <a:rPr lang="en-LU" dirty="0">
                <a:solidFill>
                  <a:srgbClr val="FF0000"/>
                </a:solidFill>
              </a:rPr>
            </a:br>
            <a:r>
              <a:rPr lang="en-LU" dirty="0">
                <a:solidFill>
                  <a:srgbClr val="FF0000"/>
                </a:solidFill>
              </a:rPr>
              <a:t>					</a:t>
            </a:r>
            <a:r>
              <a:rPr lang="en-LU" dirty="0">
                <a:solidFill>
                  <a:srgbClr val="FF0000"/>
                </a:solidFill>
                <a:sym typeface="Wingdings" pitchFamily="2" charset="2"/>
              </a:rPr>
              <a:t> commin soon…</a:t>
            </a:r>
            <a:endParaRPr lang="en-LU" dirty="0">
              <a:solidFill>
                <a:srgbClr val="FF0000"/>
              </a:solidFill>
            </a:endParaRPr>
          </a:p>
        </p:txBody>
      </p:sp>
    </p:spTree>
    <p:extLst>
      <p:ext uri="{BB962C8B-B14F-4D97-AF65-F5344CB8AC3E}">
        <p14:creationId xmlns:p14="http://schemas.microsoft.com/office/powerpoint/2010/main" val="90174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4011996" cy="1169551"/>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solidFill>
                  <a:schemeClr val="bg1">
                    <a:lumMod val="75000"/>
                  </a:schemeClr>
                </a:solidFill>
              </a:rPr>
              <a:t>Running the </a:t>
            </a:r>
            <a:r>
              <a:rPr lang="en-GB" b="1" dirty="0" err="1">
                <a:solidFill>
                  <a:schemeClr val="bg1">
                    <a:lumMod val="75000"/>
                  </a:schemeClr>
                </a:solidFill>
              </a:rPr>
              <a:t>msbas</a:t>
            </a:r>
            <a:r>
              <a:rPr lang="en-GB" b="1" dirty="0">
                <a:solidFill>
                  <a:schemeClr val="bg1">
                    <a:lumMod val="75000"/>
                  </a:schemeClr>
                </a:solidFill>
              </a:rPr>
              <a:t> inversion</a:t>
            </a:r>
            <a:endParaRPr lang="en-GB" sz="1000" b="1" dirty="0">
              <a:solidFill>
                <a:schemeClr val="bg1">
                  <a:lumMod val="75000"/>
                </a:schemeClr>
              </a:solidFill>
            </a:endParaRPr>
          </a:p>
          <a:p>
            <a:r>
              <a:rPr lang="en-GB" b="1" dirty="0"/>
              <a:t>Selecting the best inversion parameters:</a:t>
            </a:r>
          </a:p>
          <a:p>
            <a:pPr marL="800100" lvl="1" indent="-342900">
              <a:buFont typeface="Arial" panose="020B0604020202020204" pitchFamily="34" charset="0"/>
              <a:buChar char="•"/>
            </a:pPr>
            <a:r>
              <a:rPr lang="nl-BE" sz="1600" b="1" dirty="0"/>
              <a:t>test_lcurve</a:t>
            </a:r>
            <a:r>
              <a:rPr lang="en-GB" sz="1600" b="1" dirty="0"/>
              <a:t>.</a:t>
            </a:r>
            <a:r>
              <a:rPr lang="en-GB" sz="1600" b="1" dirty="0" err="1"/>
              <a:t>sh</a:t>
            </a:r>
            <a:endParaRPr lang="en-GB" sz="1600" b="1" dirty="0"/>
          </a:p>
        </p:txBody>
      </p:sp>
      <p:sp>
        <p:nvSpPr>
          <p:cNvPr id="5" name="TextBox 4">
            <a:extLst>
              <a:ext uri="{FF2B5EF4-FFF2-40B4-BE49-F238E27FC236}">
                <a16:creationId xmlns:a16="http://schemas.microsoft.com/office/drawing/2014/main" id="{AF4CBE32-9600-103C-0CC5-55C351C6BC2A}"/>
              </a:ext>
            </a:extLst>
          </p:cNvPr>
          <p:cNvSpPr txBox="1"/>
          <p:nvPr/>
        </p:nvSpPr>
        <p:spPr>
          <a:xfrm>
            <a:off x="1299768" y="2221300"/>
            <a:ext cx="5428153" cy="1969770"/>
          </a:xfrm>
          <a:prstGeom prst="rect">
            <a:avLst/>
          </a:prstGeom>
          <a:noFill/>
        </p:spPr>
        <p:txBody>
          <a:bodyPr wrap="none" rtlCol="0">
            <a:spAutoFit/>
          </a:bodyPr>
          <a:lstStyle/>
          <a:p>
            <a:pPr marL="285750" indent="-285750">
              <a:spcAft>
                <a:spcPts val="600"/>
              </a:spcAft>
              <a:buFont typeface="Wingdings" pitchFamily="2" charset="2"/>
              <a:buChar char="Ø"/>
            </a:pPr>
            <a:r>
              <a:rPr lang="en-LU" sz="1600" dirty="0"/>
              <a:t>Search for best lambda factor for each regularisation order. </a:t>
            </a:r>
          </a:p>
          <a:p>
            <a:pPr marL="285750" indent="-285750">
              <a:spcAft>
                <a:spcPts val="600"/>
              </a:spcAft>
              <a:buFont typeface="Wingdings" pitchFamily="2" charset="2"/>
              <a:buChar char="Ø"/>
            </a:pPr>
            <a:r>
              <a:rPr lang="en-GB" sz="1600" dirty="0"/>
              <a:t>B</a:t>
            </a:r>
            <a:r>
              <a:rPr lang="en-LU" sz="1600" dirty="0"/>
              <a:t>ased on a table of steps of lambda </a:t>
            </a:r>
            <a:r>
              <a:rPr lang="en-US" sz="1600" i="1" dirty="0" err="1">
                <a:solidFill>
                  <a:srgbClr val="357CA2"/>
                </a:solidFill>
                <a:effectLst/>
                <a:ea typeface="Times New Roman" panose="02020603050405020304" pitchFamily="18" charset="0"/>
              </a:rPr>
              <a:t>Steps_LCurve.txt</a:t>
            </a:r>
            <a:r>
              <a:rPr lang="en-US" sz="1600" dirty="0">
                <a:effectLst/>
                <a:ea typeface="Times New Roman" panose="02020603050405020304" pitchFamily="18" charset="0"/>
              </a:rPr>
              <a:t> </a:t>
            </a:r>
            <a:br>
              <a:rPr lang="en-US" sz="1600" dirty="0">
                <a:effectLst/>
                <a:ea typeface="Times New Roman" panose="02020603050405020304" pitchFamily="18" charset="0"/>
              </a:rPr>
            </a:br>
            <a:r>
              <a:rPr lang="en-US" sz="1600" dirty="0">
                <a:effectLst/>
                <a:ea typeface="Times New Roman" panose="02020603050405020304" pitchFamily="18" charset="0"/>
              </a:rPr>
              <a:t>(in </a:t>
            </a:r>
            <a:r>
              <a:rPr lang="en-US" sz="1600" dirty="0">
                <a:solidFill>
                  <a:srgbClr val="00B050"/>
                </a:solidFill>
                <a:effectLst/>
                <a:ea typeface="Times New Roman" panose="02020603050405020304" pitchFamily="18" charset="0"/>
              </a:rPr>
              <a:t>SCRIPTS_MT</a:t>
            </a:r>
            <a:r>
              <a:rPr lang="en-US" sz="1600" dirty="0">
                <a:effectLst/>
                <a:ea typeface="Times New Roman" panose="02020603050405020304" pitchFamily="18" charset="0"/>
              </a:rPr>
              <a:t>)</a:t>
            </a:r>
            <a:r>
              <a:rPr lang="en-LU" sz="1600" dirty="0">
                <a:effectLst/>
              </a:rPr>
              <a:t> </a:t>
            </a:r>
            <a:r>
              <a:rPr lang="en-LU" sz="1600" dirty="0"/>
              <a:t>for which it will run each time an </a:t>
            </a:r>
            <a:br>
              <a:rPr lang="en-LU" sz="1600" dirty="0"/>
            </a:br>
            <a:r>
              <a:rPr lang="en-LU" sz="1600" dirty="0"/>
              <a:t>msbas inversion (</a:t>
            </a:r>
            <a:r>
              <a:rPr lang="en-LU" sz="1600" dirty="0">
                <a:solidFill>
                  <a:srgbClr val="FF0000"/>
                </a:solidFill>
                <a:sym typeface="Wingdings" pitchFamily="2" charset="2"/>
              </a:rPr>
              <a:t> time consuming !</a:t>
            </a:r>
            <a:r>
              <a:rPr lang="en-LU" sz="1600" dirty="0">
                <a:sym typeface="Wingdings" pitchFamily="2" charset="2"/>
              </a:rPr>
              <a:t>)</a:t>
            </a:r>
          </a:p>
          <a:p>
            <a:pPr marL="285750" indent="-285750">
              <a:spcAft>
                <a:spcPts val="600"/>
              </a:spcAft>
              <a:buFont typeface="Wingdings" pitchFamily="2" charset="2"/>
              <a:buChar char="Ø"/>
            </a:pPr>
            <a:r>
              <a:rPr lang="en-LU" sz="1600" dirty="0">
                <a:sym typeface="Wingdings" pitchFamily="2" charset="2"/>
              </a:rPr>
              <a:t>Output l-curves where the kink in the curve points to </a:t>
            </a:r>
            <a:br>
              <a:rPr lang="en-LU" sz="1600" dirty="0">
                <a:sym typeface="Wingdings" pitchFamily="2" charset="2"/>
              </a:rPr>
            </a:br>
            <a:r>
              <a:rPr lang="en-LU" sz="1600" dirty="0">
                <a:sym typeface="Wingdings" pitchFamily="2" charset="2"/>
              </a:rPr>
              <a:t>the best lambda factor. </a:t>
            </a:r>
            <a:br>
              <a:rPr lang="en-LU" sz="1600" dirty="0">
                <a:sym typeface="Wingdings" pitchFamily="2" charset="2"/>
              </a:rPr>
            </a:br>
            <a:r>
              <a:rPr lang="en-LU" sz="1600" dirty="0">
                <a:sym typeface="Wingdings" pitchFamily="2" charset="2"/>
              </a:rPr>
              <a:t>Larger value will lead to stronger smoothing. </a:t>
            </a:r>
            <a:r>
              <a:rPr lang="en-LU" sz="1600" dirty="0"/>
              <a:t> </a:t>
            </a:r>
          </a:p>
        </p:txBody>
      </p:sp>
      <p:pic>
        <p:nvPicPr>
          <p:cNvPr id="9" name="Picture 8">
            <a:extLst>
              <a:ext uri="{FF2B5EF4-FFF2-40B4-BE49-F238E27FC236}">
                <a16:creationId xmlns:a16="http://schemas.microsoft.com/office/drawing/2014/main" id="{43048CD4-1AFA-D3DD-EFF6-53AA7CCB34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5388" y="3751307"/>
            <a:ext cx="4488815" cy="3023235"/>
          </a:xfrm>
          <a:prstGeom prst="rect">
            <a:avLst/>
          </a:prstGeom>
          <a:solidFill>
            <a:srgbClr val="FFFFFF"/>
          </a:solidFill>
          <a:ln>
            <a:noFill/>
          </a:ln>
          <a:effectLst>
            <a:outerShdw blurRad="50800" dist="254000" dir="2700000" algn="tl" rotWithShape="0">
              <a:prstClr val="black">
                <a:alpha val="40000"/>
              </a:prstClr>
            </a:outerShdw>
          </a:effectLst>
        </p:spPr>
      </p:pic>
      <p:pic>
        <p:nvPicPr>
          <p:cNvPr id="22" name="Picture 21">
            <a:extLst>
              <a:ext uri="{FF2B5EF4-FFF2-40B4-BE49-F238E27FC236}">
                <a16:creationId xmlns:a16="http://schemas.microsoft.com/office/drawing/2014/main" id="{5134573D-D658-BB18-731D-B154E051B56A}"/>
              </a:ext>
            </a:extLst>
          </p:cNvPr>
          <p:cNvPicPr>
            <a:picLocks noChangeAspect="1"/>
          </p:cNvPicPr>
          <p:nvPr/>
        </p:nvPicPr>
        <p:blipFill>
          <a:blip r:embed="rId3"/>
          <a:stretch>
            <a:fillRect/>
          </a:stretch>
        </p:blipFill>
        <p:spPr>
          <a:xfrm>
            <a:off x="10193433" y="1548626"/>
            <a:ext cx="1575579" cy="3382243"/>
          </a:xfrm>
          <a:prstGeom prst="rect">
            <a:avLst/>
          </a:prstGeom>
          <a:effectLst>
            <a:outerShdw blurRad="50800" dist="254000" dir="2700000" algn="tl" rotWithShape="0">
              <a:prstClr val="black">
                <a:alpha val="40000"/>
              </a:prstClr>
            </a:outerShdw>
          </a:effectLst>
        </p:spPr>
      </p:pic>
    </p:spTree>
    <p:extLst>
      <p:ext uri="{BB962C8B-B14F-4D97-AF65-F5344CB8AC3E}">
        <p14:creationId xmlns:p14="http://schemas.microsoft.com/office/powerpoint/2010/main" val="24097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947876" cy="1446550"/>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solidFill>
                  <a:schemeClr val="bg1">
                    <a:lumMod val="75000"/>
                  </a:schemeClr>
                </a:solidFill>
              </a:rPr>
              <a:t>Running the </a:t>
            </a:r>
            <a:r>
              <a:rPr lang="en-GB" b="1" dirty="0" err="1">
                <a:solidFill>
                  <a:schemeClr val="bg1">
                    <a:lumMod val="75000"/>
                  </a:schemeClr>
                </a:solidFill>
              </a:rPr>
              <a:t>msbas</a:t>
            </a:r>
            <a:r>
              <a:rPr lang="en-GB" b="1" dirty="0">
                <a:solidFill>
                  <a:schemeClr val="bg1">
                    <a:lumMod val="75000"/>
                  </a:schemeClr>
                </a:solidFill>
              </a:rPr>
              <a:t> inversion</a:t>
            </a:r>
          </a:p>
          <a:p>
            <a:r>
              <a:rPr lang="en-GB" b="1" dirty="0">
                <a:solidFill>
                  <a:schemeClr val="bg1">
                    <a:lumMod val="75000"/>
                  </a:schemeClr>
                </a:solidFill>
              </a:rPr>
              <a:t>Selecting the best inversion parameters</a:t>
            </a:r>
          </a:p>
          <a:p>
            <a:r>
              <a:rPr lang="en-GB" sz="1800" b="1" dirty="0"/>
              <a:t>Additional pairs selection</a:t>
            </a:r>
            <a:r>
              <a:rPr lang="en-GB" b="1" dirty="0"/>
              <a:t>:</a:t>
            </a:r>
          </a:p>
          <a:p>
            <a:pPr marL="800100" lvl="1" indent="-342900">
              <a:buFont typeface="Arial" panose="020B0604020202020204" pitchFamily="34" charset="0"/>
              <a:buChar char="•"/>
            </a:pPr>
            <a:r>
              <a:rPr lang="en-GB" sz="1600" b="1" dirty="0"/>
              <a:t>Coherence threshold</a:t>
            </a:r>
          </a:p>
        </p:txBody>
      </p:sp>
      <p:grpSp>
        <p:nvGrpSpPr>
          <p:cNvPr id="38" name="Group 37">
            <a:extLst>
              <a:ext uri="{FF2B5EF4-FFF2-40B4-BE49-F238E27FC236}">
                <a16:creationId xmlns:a16="http://schemas.microsoft.com/office/drawing/2014/main" id="{5D817B5A-FEEC-732B-2120-C650130F3524}"/>
              </a:ext>
            </a:extLst>
          </p:cNvPr>
          <p:cNvGrpSpPr>
            <a:grpSpLocks noChangeAspect="1"/>
          </p:cNvGrpSpPr>
          <p:nvPr/>
        </p:nvGrpSpPr>
        <p:grpSpPr>
          <a:xfrm>
            <a:off x="6832936" y="1478958"/>
            <a:ext cx="5143964" cy="3602701"/>
            <a:chOff x="7620796" y="1807883"/>
            <a:chExt cx="4177091" cy="2925528"/>
          </a:xfrm>
        </p:grpSpPr>
        <p:pic>
          <p:nvPicPr>
            <p:cNvPr id="10" name="Picture 9">
              <a:extLst>
                <a:ext uri="{FF2B5EF4-FFF2-40B4-BE49-F238E27FC236}">
                  <a16:creationId xmlns:a16="http://schemas.microsoft.com/office/drawing/2014/main" id="{F23D84DD-865E-9F3B-ABAC-0E7CFDE7E5A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796" y="1807883"/>
              <a:ext cx="4177091" cy="2925528"/>
            </a:xfrm>
            <a:prstGeom prst="rect">
              <a:avLst/>
            </a:prstGeom>
          </p:spPr>
        </p:pic>
        <p:sp>
          <p:nvSpPr>
            <p:cNvPr id="23" name="Triangle 22">
              <a:extLst>
                <a:ext uri="{FF2B5EF4-FFF2-40B4-BE49-F238E27FC236}">
                  <a16:creationId xmlns:a16="http://schemas.microsoft.com/office/drawing/2014/main" id="{C22CE41C-355C-A695-38B6-9B83FB629F7D}"/>
                </a:ext>
              </a:extLst>
            </p:cNvPr>
            <p:cNvSpPr/>
            <p:nvPr/>
          </p:nvSpPr>
          <p:spPr>
            <a:xfrm>
              <a:off x="8282908" y="2213825"/>
              <a:ext cx="227510" cy="19879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B51C228-4E23-7BB4-EF49-D7A47C725470}"/>
                </a:ext>
              </a:extLst>
            </p:cNvPr>
            <p:cNvGrpSpPr/>
            <p:nvPr/>
          </p:nvGrpSpPr>
          <p:grpSpPr>
            <a:xfrm>
              <a:off x="8595886" y="2349351"/>
              <a:ext cx="259215" cy="211725"/>
              <a:chOff x="1796248" y="5173953"/>
              <a:chExt cx="590265" cy="423451"/>
            </a:xfrm>
          </p:grpSpPr>
          <p:sp>
            <p:nvSpPr>
              <p:cNvPr id="36" name="Triangle 35">
                <a:extLst>
                  <a:ext uri="{FF2B5EF4-FFF2-40B4-BE49-F238E27FC236}">
                    <a16:creationId xmlns:a16="http://schemas.microsoft.com/office/drawing/2014/main" id="{A748DEFB-1192-B40F-1632-697D30EA3CC2}"/>
                  </a:ext>
                </a:extLst>
              </p:cNvPr>
              <p:cNvSpPr/>
              <p:nvPr/>
            </p:nvSpPr>
            <p:spPr>
              <a:xfrm>
                <a:off x="1796248" y="5199815"/>
                <a:ext cx="590265" cy="397589"/>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12CAFA9-4B1B-A81D-263A-C7FAF5D30738}"/>
                  </a:ext>
                </a:extLst>
              </p:cNvPr>
              <p:cNvSpPr/>
              <p:nvPr/>
            </p:nvSpPr>
            <p:spPr>
              <a:xfrm>
                <a:off x="1925075" y="5173953"/>
                <a:ext cx="307625" cy="286398"/>
              </a:xfrm>
              <a:custGeom>
                <a:avLst/>
                <a:gdLst>
                  <a:gd name="connsiteX0" fmla="*/ 238673 w 493129"/>
                  <a:gd name="connsiteY0" fmla="*/ 23854 h 341906"/>
                  <a:gd name="connsiteX1" fmla="*/ 183014 w 493129"/>
                  <a:gd name="connsiteY1" fmla="*/ 71561 h 341906"/>
                  <a:gd name="connsiteX2" fmla="*/ 111452 w 493129"/>
                  <a:gd name="connsiteY2" fmla="*/ 119269 h 341906"/>
                  <a:gd name="connsiteX3" fmla="*/ 87598 w 493129"/>
                  <a:gd name="connsiteY3" fmla="*/ 135172 h 341906"/>
                  <a:gd name="connsiteX4" fmla="*/ 47842 w 493129"/>
                  <a:gd name="connsiteY4" fmla="*/ 182880 h 341906"/>
                  <a:gd name="connsiteX5" fmla="*/ 8085 w 493129"/>
                  <a:gd name="connsiteY5" fmla="*/ 230588 h 341906"/>
                  <a:gd name="connsiteX6" fmla="*/ 8085 w 493129"/>
                  <a:gd name="connsiteY6" fmla="*/ 310101 h 341906"/>
                  <a:gd name="connsiteX7" fmla="*/ 55793 w 493129"/>
                  <a:gd name="connsiteY7" fmla="*/ 326003 h 341906"/>
                  <a:gd name="connsiteX8" fmla="*/ 151209 w 493129"/>
                  <a:gd name="connsiteY8" fmla="*/ 310101 h 341906"/>
                  <a:gd name="connsiteX9" fmla="*/ 175063 w 493129"/>
                  <a:gd name="connsiteY9" fmla="*/ 294198 h 341906"/>
                  <a:gd name="connsiteX10" fmla="*/ 198916 w 493129"/>
                  <a:gd name="connsiteY10" fmla="*/ 270344 h 341906"/>
                  <a:gd name="connsiteX11" fmla="*/ 262527 w 493129"/>
                  <a:gd name="connsiteY11" fmla="*/ 326003 h 341906"/>
                  <a:gd name="connsiteX12" fmla="*/ 286381 w 493129"/>
                  <a:gd name="connsiteY12" fmla="*/ 341906 h 341906"/>
                  <a:gd name="connsiteX13" fmla="*/ 334089 w 493129"/>
                  <a:gd name="connsiteY13" fmla="*/ 333955 h 341906"/>
                  <a:gd name="connsiteX14" fmla="*/ 365894 w 493129"/>
                  <a:gd name="connsiteY14" fmla="*/ 294198 h 341906"/>
                  <a:gd name="connsiteX15" fmla="*/ 389748 w 493129"/>
                  <a:gd name="connsiteY15" fmla="*/ 278295 h 341906"/>
                  <a:gd name="connsiteX16" fmla="*/ 477212 w 493129"/>
                  <a:gd name="connsiteY16" fmla="*/ 286247 h 341906"/>
                  <a:gd name="connsiteX17" fmla="*/ 485163 w 493129"/>
                  <a:gd name="connsiteY17" fmla="*/ 206734 h 341906"/>
                  <a:gd name="connsiteX18" fmla="*/ 477212 w 493129"/>
                  <a:gd name="connsiteY18" fmla="*/ 182880 h 341906"/>
                  <a:gd name="connsiteX19" fmla="*/ 429504 w 493129"/>
                  <a:gd name="connsiteY19" fmla="*/ 151075 h 341906"/>
                  <a:gd name="connsiteX20" fmla="*/ 405650 w 493129"/>
                  <a:gd name="connsiteY20" fmla="*/ 135172 h 341906"/>
                  <a:gd name="connsiteX21" fmla="*/ 381796 w 493129"/>
                  <a:gd name="connsiteY21" fmla="*/ 119269 h 341906"/>
                  <a:gd name="connsiteX22" fmla="*/ 365894 w 493129"/>
                  <a:gd name="connsiteY22" fmla="*/ 95415 h 341906"/>
                  <a:gd name="connsiteX23" fmla="*/ 342040 w 493129"/>
                  <a:gd name="connsiteY23" fmla="*/ 79513 h 341906"/>
                  <a:gd name="connsiteX24" fmla="*/ 310235 w 493129"/>
                  <a:gd name="connsiteY24" fmla="*/ 31805 h 341906"/>
                  <a:gd name="connsiteX25" fmla="*/ 286381 w 493129"/>
                  <a:gd name="connsiteY25" fmla="*/ 15902 h 341906"/>
                  <a:gd name="connsiteX26" fmla="*/ 238673 w 493129"/>
                  <a:gd name="connsiteY26" fmla="*/ 0 h 341906"/>
                  <a:gd name="connsiteX27" fmla="*/ 190965 w 493129"/>
                  <a:gd name="connsiteY27" fmla="*/ 7951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3129" h="341906">
                    <a:moveTo>
                      <a:pt x="238673" y="23854"/>
                    </a:moveTo>
                    <a:cubicBezTo>
                      <a:pt x="220120" y="39756"/>
                      <a:pt x="202382" y="56662"/>
                      <a:pt x="183014" y="71561"/>
                    </a:cubicBezTo>
                    <a:cubicBezTo>
                      <a:pt x="182986" y="71582"/>
                      <a:pt x="123394" y="111308"/>
                      <a:pt x="111452" y="119269"/>
                    </a:cubicBezTo>
                    <a:cubicBezTo>
                      <a:pt x="103501" y="124570"/>
                      <a:pt x="94355" y="128415"/>
                      <a:pt x="87598" y="135172"/>
                    </a:cubicBezTo>
                    <a:cubicBezTo>
                      <a:pt x="17908" y="204862"/>
                      <a:pt x="103192" y="116459"/>
                      <a:pt x="47842" y="182880"/>
                    </a:cubicBezTo>
                    <a:cubicBezTo>
                      <a:pt x="-3183" y="244110"/>
                      <a:pt x="47574" y="171356"/>
                      <a:pt x="8085" y="230588"/>
                    </a:cubicBezTo>
                    <a:cubicBezTo>
                      <a:pt x="6358" y="240953"/>
                      <a:pt x="-9212" y="295275"/>
                      <a:pt x="8085" y="310101"/>
                    </a:cubicBezTo>
                    <a:cubicBezTo>
                      <a:pt x="20812" y="321010"/>
                      <a:pt x="55793" y="326003"/>
                      <a:pt x="55793" y="326003"/>
                    </a:cubicBezTo>
                    <a:cubicBezTo>
                      <a:pt x="78463" y="323484"/>
                      <a:pt x="124569" y="323421"/>
                      <a:pt x="151209" y="310101"/>
                    </a:cubicBezTo>
                    <a:cubicBezTo>
                      <a:pt x="159756" y="305827"/>
                      <a:pt x="167722" y="300316"/>
                      <a:pt x="175063" y="294198"/>
                    </a:cubicBezTo>
                    <a:cubicBezTo>
                      <a:pt x="183701" y="286999"/>
                      <a:pt x="190965" y="278295"/>
                      <a:pt x="198916" y="270344"/>
                    </a:cubicBezTo>
                    <a:cubicBezTo>
                      <a:pt x="225421" y="310101"/>
                      <a:pt x="206867" y="288896"/>
                      <a:pt x="262527" y="326003"/>
                    </a:cubicBezTo>
                    <a:lnTo>
                      <a:pt x="286381" y="341906"/>
                    </a:lnTo>
                    <a:cubicBezTo>
                      <a:pt x="302284" y="339256"/>
                      <a:pt x="318794" y="339053"/>
                      <a:pt x="334089" y="333955"/>
                    </a:cubicBezTo>
                    <a:cubicBezTo>
                      <a:pt x="377592" y="319454"/>
                      <a:pt x="343804" y="321811"/>
                      <a:pt x="365894" y="294198"/>
                    </a:cubicBezTo>
                    <a:cubicBezTo>
                      <a:pt x="371864" y="286736"/>
                      <a:pt x="381797" y="283596"/>
                      <a:pt x="389748" y="278295"/>
                    </a:cubicBezTo>
                    <a:cubicBezTo>
                      <a:pt x="450277" y="298472"/>
                      <a:pt x="421019" y="297485"/>
                      <a:pt x="477212" y="286247"/>
                    </a:cubicBezTo>
                    <a:cubicBezTo>
                      <a:pt x="495154" y="232424"/>
                      <a:pt x="498105" y="252030"/>
                      <a:pt x="485163" y="206734"/>
                    </a:cubicBezTo>
                    <a:cubicBezTo>
                      <a:pt x="482860" y="198675"/>
                      <a:pt x="483139" y="188807"/>
                      <a:pt x="477212" y="182880"/>
                    </a:cubicBezTo>
                    <a:cubicBezTo>
                      <a:pt x="463697" y="169365"/>
                      <a:pt x="445407" y="161677"/>
                      <a:pt x="429504" y="151075"/>
                    </a:cubicBezTo>
                    <a:lnTo>
                      <a:pt x="405650" y="135172"/>
                    </a:lnTo>
                    <a:lnTo>
                      <a:pt x="381796" y="119269"/>
                    </a:lnTo>
                    <a:cubicBezTo>
                      <a:pt x="376495" y="111318"/>
                      <a:pt x="372651" y="102172"/>
                      <a:pt x="365894" y="95415"/>
                    </a:cubicBezTo>
                    <a:cubicBezTo>
                      <a:pt x="359137" y="88658"/>
                      <a:pt x="348333" y="86705"/>
                      <a:pt x="342040" y="79513"/>
                    </a:cubicBezTo>
                    <a:cubicBezTo>
                      <a:pt x="329454" y="65129"/>
                      <a:pt x="326138" y="42407"/>
                      <a:pt x="310235" y="31805"/>
                    </a:cubicBezTo>
                    <a:cubicBezTo>
                      <a:pt x="302284" y="26504"/>
                      <a:pt x="295114" y="19783"/>
                      <a:pt x="286381" y="15902"/>
                    </a:cubicBezTo>
                    <a:cubicBezTo>
                      <a:pt x="271063" y="9094"/>
                      <a:pt x="238673" y="0"/>
                      <a:pt x="238673" y="0"/>
                    </a:cubicBezTo>
                    <a:cubicBezTo>
                      <a:pt x="207276" y="10465"/>
                      <a:pt x="223200" y="7951"/>
                      <a:pt x="190965" y="7951"/>
                    </a:cubicBezTo>
                  </a:path>
                </a:pathLst>
              </a:cu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riangle 25">
              <a:extLst>
                <a:ext uri="{FF2B5EF4-FFF2-40B4-BE49-F238E27FC236}">
                  <a16:creationId xmlns:a16="http://schemas.microsoft.com/office/drawing/2014/main" id="{2D0FB9D9-7B82-5E72-99B7-E5F7A37FD5C6}"/>
                </a:ext>
              </a:extLst>
            </p:cNvPr>
            <p:cNvSpPr/>
            <p:nvPr/>
          </p:nvSpPr>
          <p:spPr>
            <a:xfrm>
              <a:off x="8970120" y="2114428"/>
              <a:ext cx="227510" cy="19879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F22EBD5-B040-26E5-E469-8CE9BBACEBCE}"/>
              </a:ext>
            </a:extLst>
          </p:cNvPr>
          <p:cNvGrpSpPr/>
          <p:nvPr/>
        </p:nvGrpSpPr>
        <p:grpSpPr>
          <a:xfrm>
            <a:off x="2113292" y="4462551"/>
            <a:ext cx="2052794" cy="838318"/>
            <a:chOff x="970059" y="5021553"/>
            <a:chExt cx="2052794" cy="838318"/>
          </a:xfrm>
        </p:grpSpPr>
        <p:grpSp>
          <p:nvGrpSpPr>
            <p:cNvPr id="28" name="Group 27">
              <a:extLst>
                <a:ext uri="{FF2B5EF4-FFF2-40B4-BE49-F238E27FC236}">
                  <a16:creationId xmlns:a16="http://schemas.microsoft.com/office/drawing/2014/main" id="{3CB6E4AC-EC29-19D5-0E8B-163DA23B2CD7}"/>
                </a:ext>
              </a:extLst>
            </p:cNvPr>
            <p:cNvGrpSpPr/>
            <p:nvPr/>
          </p:nvGrpSpPr>
          <p:grpSpPr>
            <a:xfrm>
              <a:off x="1000569" y="5021553"/>
              <a:ext cx="1915357" cy="423452"/>
              <a:chOff x="1105231" y="6043921"/>
              <a:chExt cx="3070353" cy="505523"/>
            </a:xfrm>
          </p:grpSpPr>
          <p:sp>
            <p:nvSpPr>
              <p:cNvPr id="31" name="Triangle 30">
                <a:extLst>
                  <a:ext uri="{FF2B5EF4-FFF2-40B4-BE49-F238E27FC236}">
                    <a16:creationId xmlns:a16="http://schemas.microsoft.com/office/drawing/2014/main" id="{4AE0EA1A-8161-0A2B-9822-B3D9EA82A164}"/>
                  </a:ext>
                </a:extLst>
              </p:cNvPr>
              <p:cNvSpPr/>
              <p:nvPr/>
            </p:nvSpPr>
            <p:spPr>
              <a:xfrm>
                <a:off x="1105231" y="6074797"/>
                <a:ext cx="946206" cy="474647"/>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59B71320-3393-ED16-41F8-C96845E6CAF5}"/>
                  </a:ext>
                </a:extLst>
              </p:cNvPr>
              <p:cNvSpPr/>
              <p:nvPr/>
            </p:nvSpPr>
            <p:spPr>
              <a:xfrm>
                <a:off x="3229378" y="6074797"/>
                <a:ext cx="946206" cy="474647"/>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DEB27A2-E58F-9598-B29F-6D294F757A46}"/>
                  </a:ext>
                </a:extLst>
              </p:cNvPr>
              <p:cNvGrpSpPr/>
              <p:nvPr/>
            </p:nvGrpSpPr>
            <p:grpSpPr>
              <a:xfrm>
                <a:off x="2136420" y="6043921"/>
                <a:ext cx="946206" cy="505522"/>
                <a:chOff x="2136420" y="6043921"/>
                <a:chExt cx="946206" cy="505522"/>
              </a:xfrm>
            </p:grpSpPr>
            <p:sp>
              <p:nvSpPr>
                <p:cNvPr id="34" name="Triangle 33">
                  <a:extLst>
                    <a:ext uri="{FF2B5EF4-FFF2-40B4-BE49-F238E27FC236}">
                      <a16:creationId xmlns:a16="http://schemas.microsoft.com/office/drawing/2014/main" id="{9A0D4876-C5AE-5113-3F01-DD5D79CCB400}"/>
                    </a:ext>
                  </a:extLst>
                </p:cNvPr>
                <p:cNvSpPr/>
                <p:nvPr/>
              </p:nvSpPr>
              <p:spPr>
                <a:xfrm>
                  <a:off x="2136420" y="6074796"/>
                  <a:ext cx="946206" cy="474647"/>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4EBB8AE-18E8-06EB-8367-9A8AA4BF5CEE}"/>
                    </a:ext>
                  </a:extLst>
                </p:cNvPr>
                <p:cNvSpPr/>
                <p:nvPr/>
              </p:nvSpPr>
              <p:spPr>
                <a:xfrm>
                  <a:off x="2342932" y="6043921"/>
                  <a:ext cx="493129" cy="341906"/>
                </a:xfrm>
                <a:custGeom>
                  <a:avLst/>
                  <a:gdLst>
                    <a:gd name="connsiteX0" fmla="*/ 238673 w 493129"/>
                    <a:gd name="connsiteY0" fmla="*/ 23854 h 341906"/>
                    <a:gd name="connsiteX1" fmla="*/ 183014 w 493129"/>
                    <a:gd name="connsiteY1" fmla="*/ 71561 h 341906"/>
                    <a:gd name="connsiteX2" fmla="*/ 111452 w 493129"/>
                    <a:gd name="connsiteY2" fmla="*/ 119269 h 341906"/>
                    <a:gd name="connsiteX3" fmla="*/ 87598 w 493129"/>
                    <a:gd name="connsiteY3" fmla="*/ 135172 h 341906"/>
                    <a:gd name="connsiteX4" fmla="*/ 47842 w 493129"/>
                    <a:gd name="connsiteY4" fmla="*/ 182880 h 341906"/>
                    <a:gd name="connsiteX5" fmla="*/ 8085 w 493129"/>
                    <a:gd name="connsiteY5" fmla="*/ 230588 h 341906"/>
                    <a:gd name="connsiteX6" fmla="*/ 8085 w 493129"/>
                    <a:gd name="connsiteY6" fmla="*/ 310101 h 341906"/>
                    <a:gd name="connsiteX7" fmla="*/ 55793 w 493129"/>
                    <a:gd name="connsiteY7" fmla="*/ 326003 h 341906"/>
                    <a:gd name="connsiteX8" fmla="*/ 151209 w 493129"/>
                    <a:gd name="connsiteY8" fmla="*/ 310101 h 341906"/>
                    <a:gd name="connsiteX9" fmla="*/ 175063 w 493129"/>
                    <a:gd name="connsiteY9" fmla="*/ 294198 h 341906"/>
                    <a:gd name="connsiteX10" fmla="*/ 198916 w 493129"/>
                    <a:gd name="connsiteY10" fmla="*/ 270344 h 341906"/>
                    <a:gd name="connsiteX11" fmla="*/ 262527 w 493129"/>
                    <a:gd name="connsiteY11" fmla="*/ 326003 h 341906"/>
                    <a:gd name="connsiteX12" fmla="*/ 286381 w 493129"/>
                    <a:gd name="connsiteY12" fmla="*/ 341906 h 341906"/>
                    <a:gd name="connsiteX13" fmla="*/ 334089 w 493129"/>
                    <a:gd name="connsiteY13" fmla="*/ 333955 h 341906"/>
                    <a:gd name="connsiteX14" fmla="*/ 365894 w 493129"/>
                    <a:gd name="connsiteY14" fmla="*/ 294198 h 341906"/>
                    <a:gd name="connsiteX15" fmla="*/ 389748 w 493129"/>
                    <a:gd name="connsiteY15" fmla="*/ 278295 h 341906"/>
                    <a:gd name="connsiteX16" fmla="*/ 477212 w 493129"/>
                    <a:gd name="connsiteY16" fmla="*/ 286247 h 341906"/>
                    <a:gd name="connsiteX17" fmla="*/ 485163 w 493129"/>
                    <a:gd name="connsiteY17" fmla="*/ 206734 h 341906"/>
                    <a:gd name="connsiteX18" fmla="*/ 477212 w 493129"/>
                    <a:gd name="connsiteY18" fmla="*/ 182880 h 341906"/>
                    <a:gd name="connsiteX19" fmla="*/ 429504 w 493129"/>
                    <a:gd name="connsiteY19" fmla="*/ 151075 h 341906"/>
                    <a:gd name="connsiteX20" fmla="*/ 405650 w 493129"/>
                    <a:gd name="connsiteY20" fmla="*/ 135172 h 341906"/>
                    <a:gd name="connsiteX21" fmla="*/ 381796 w 493129"/>
                    <a:gd name="connsiteY21" fmla="*/ 119269 h 341906"/>
                    <a:gd name="connsiteX22" fmla="*/ 365894 w 493129"/>
                    <a:gd name="connsiteY22" fmla="*/ 95415 h 341906"/>
                    <a:gd name="connsiteX23" fmla="*/ 342040 w 493129"/>
                    <a:gd name="connsiteY23" fmla="*/ 79513 h 341906"/>
                    <a:gd name="connsiteX24" fmla="*/ 310235 w 493129"/>
                    <a:gd name="connsiteY24" fmla="*/ 31805 h 341906"/>
                    <a:gd name="connsiteX25" fmla="*/ 286381 w 493129"/>
                    <a:gd name="connsiteY25" fmla="*/ 15902 h 341906"/>
                    <a:gd name="connsiteX26" fmla="*/ 238673 w 493129"/>
                    <a:gd name="connsiteY26" fmla="*/ 0 h 341906"/>
                    <a:gd name="connsiteX27" fmla="*/ 190965 w 493129"/>
                    <a:gd name="connsiteY27" fmla="*/ 7951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3129" h="341906">
                      <a:moveTo>
                        <a:pt x="238673" y="23854"/>
                      </a:moveTo>
                      <a:cubicBezTo>
                        <a:pt x="220120" y="39756"/>
                        <a:pt x="202382" y="56662"/>
                        <a:pt x="183014" y="71561"/>
                      </a:cubicBezTo>
                      <a:cubicBezTo>
                        <a:pt x="182986" y="71582"/>
                        <a:pt x="123394" y="111308"/>
                        <a:pt x="111452" y="119269"/>
                      </a:cubicBezTo>
                      <a:cubicBezTo>
                        <a:pt x="103501" y="124570"/>
                        <a:pt x="94355" y="128415"/>
                        <a:pt x="87598" y="135172"/>
                      </a:cubicBezTo>
                      <a:cubicBezTo>
                        <a:pt x="17908" y="204862"/>
                        <a:pt x="103192" y="116459"/>
                        <a:pt x="47842" y="182880"/>
                      </a:cubicBezTo>
                      <a:cubicBezTo>
                        <a:pt x="-3183" y="244110"/>
                        <a:pt x="47574" y="171356"/>
                        <a:pt x="8085" y="230588"/>
                      </a:cubicBezTo>
                      <a:cubicBezTo>
                        <a:pt x="6358" y="240953"/>
                        <a:pt x="-9212" y="295275"/>
                        <a:pt x="8085" y="310101"/>
                      </a:cubicBezTo>
                      <a:cubicBezTo>
                        <a:pt x="20812" y="321010"/>
                        <a:pt x="55793" y="326003"/>
                        <a:pt x="55793" y="326003"/>
                      </a:cubicBezTo>
                      <a:cubicBezTo>
                        <a:pt x="78463" y="323484"/>
                        <a:pt x="124569" y="323421"/>
                        <a:pt x="151209" y="310101"/>
                      </a:cubicBezTo>
                      <a:cubicBezTo>
                        <a:pt x="159756" y="305827"/>
                        <a:pt x="167722" y="300316"/>
                        <a:pt x="175063" y="294198"/>
                      </a:cubicBezTo>
                      <a:cubicBezTo>
                        <a:pt x="183701" y="286999"/>
                        <a:pt x="190965" y="278295"/>
                        <a:pt x="198916" y="270344"/>
                      </a:cubicBezTo>
                      <a:cubicBezTo>
                        <a:pt x="225421" y="310101"/>
                        <a:pt x="206867" y="288896"/>
                        <a:pt x="262527" y="326003"/>
                      </a:cubicBezTo>
                      <a:lnTo>
                        <a:pt x="286381" y="341906"/>
                      </a:lnTo>
                      <a:cubicBezTo>
                        <a:pt x="302284" y="339256"/>
                        <a:pt x="318794" y="339053"/>
                        <a:pt x="334089" y="333955"/>
                      </a:cubicBezTo>
                      <a:cubicBezTo>
                        <a:pt x="377592" y="319454"/>
                        <a:pt x="343804" y="321811"/>
                        <a:pt x="365894" y="294198"/>
                      </a:cubicBezTo>
                      <a:cubicBezTo>
                        <a:pt x="371864" y="286736"/>
                        <a:pt x="381797" y="283596"/>
                        <a:pt x="389748" y="278295"/>
                      </a:cubicBezTo>
                      <a:cubicBezTo>
                        <a:pt x="450277" y="298472"/>
                        <a:pt x="421019" y="297485"/>
                        <a:pt x="477212" y="286247"/>
                      </a:cubicBezTo>
                      <a:cubicBezTo>
                        <a:pt x="495154" y="232424"/>
                        <a:pt x="498105" y="252030"/>
                        <a:pt x="485163" y="206734"/>
                      </a:cubicBezTo>
                      <a:cubicBezTo>
                        <a:pt x="482860" y="198675"/>
                        <a:pt x="483139" y="188807"/>
                        <a:pt x="477212" y="182880"/>
                      </a:cubicBezTo>
                      <a:cubicBezTo>
                        <a:pt x="463697" y="169365"/>
                        <a:pt x="445407" y="161677"/>
                        <a:pt x="429504" y="151075"/>
                      </a:cubicBezTo>
                      <a:lnTo>
                        <a:pt x="405650" y="135172"/>
                      </a:lnTo>
                      <a:lnTo>
                        <a:pt x="381796" y="119269"/>
                      </a:lnTo>
                      <a:cubicBezTo>
                        <a:pt x="376495" y="111318"/>
                        <a:pt x="372651" y="102172"/>
                        <a:pt x="365894" y="95415"/>
                      </a:cubicBezTo>
                      <a:cubicBezTo>
                        <a:pt x="359137" y="88658"/>
                        <a:pt x="348333" y="86705"/>
                        <a:pt x="342040" y="79513"/>
                      </a:cubicBezTo>
                      <a:cubicBezTo>
                        <a:pt x="329454" y="65129"/>
                        <a:pt x="326138" y="42407"/>
                        <a:pt x="310235" y="31805"/>
                      </a:cubicBezTo>
                      <a:cubicBezTo>
                        <a:pt x="302284" y="26504"/>
                        <a:pt x="295114" y="19783"/>
                        <a:pt x="286381" y="15902"/>
                      </a:cubicBezTo>
                      <a:cubicBezTo>
                        <a:pt x="271063" y="9094"/>
                        <a:pt x="238673" y="0"/>
                        <a:pt x="238673" y="0"/>
                      </a:cubicBezTo>
                      <a:cubicBezTo>
                        <a:pt x="207276" y="10465"/>
                        <a:pt x="223200" y="7951"/>
                        <a:pt x="190965" y="7951"/>
                      </a:cubicBezTo>
                    </a:path>
                  </a:pathLst>
                </a:cu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29" name="Straight Arrow Connector 28">
              <a:extLst>
                <a:ext uri="{FF2B5EF4-FFF2-40B4-BE49-F238E27FC236}">
                  <a16:creationId xmlns:a16="http://schemas.microsoft.com/office/drawing/2014/main" id="{99EE63A8-E0AF-7285-C77C-06ADBC1A715F}"/>
                </a:ext>
              </a:extLst>
            </p:cNvPr>
            <p:cNvCxnSpPr/>
            <p:nvPr/>
          </p:nvCxnSpPr>
          <p:spPr>
            <a:xfrm flipV="1">
              <a:off x="970059" y="5578346"/>
              <a:ext cx="2052794" cy="9685"/>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6CE262DD-440C-C879-0ED5-BC2A4BE66B4C}"/>
                </a:ext>
              </a:extLst>
            </p:cNvPr>
            <p:cNvSpPr txBox="1"/>
            <p:nvPr/>
          </p:nvSpPr>
          <p:spPr>
            <a:xfrm>
              <a:off x="1662871" y="5613650"/>
              <a:ext cx="787395" cy="246221"/>
            </a:xfrm>
            <a:prstGeom prst="rect">
              <a:avLst/>
            </a:prstGeom>
            <a:noFill/>
          </p:spPr>
          <p:txBody>
            <a:bodyPr wrap="none" rtlCol="0">
              <a:spAutoFit/>
            </a:bodyPr>
            <a:lstStyle/>
            <a:p>
              <a:r>
                <a:rPr lang="en-US" sz="1000" dirty="0"/>
                <a:t>Max </a:t>
              </a:r>
              <a:r>
                <a:rPr lang="en-US" sz="1000" dirty="0" err="1"/>
                <a:t>Btemp</a:t>
              </a:r>
              <a:endParaRPr lang="en-US" sz="1000" dirty="0"/>
            </a:p>
          </p:txBody>
        </p:sp>
      </p:grpSp>
      <p:sp>
        <p:nvSpPr>
          <p:cNvPr id="39" name="TextBox 38">
            <a:extLst>
              <a:ext uri="{FF2B5EF4-FFF2-40B4-BE49-F238E27FC236}">
                <a16:creationId xmlns:a16="http://schemas.microsoft.com/office/drawing/2014/main" id="{CDADB95F-673F-883F-43AC-A00696D7E3BE}"/>
              </a:ext>
            </a:extLst>
          </p:cNvPr>
          <p:cNvSpPr txBox="1"/>
          <p:nvPr/>
        </p:nvSpPr>
        <p:spPr>
          <a:xfrm>
            <a:off x="542440" y="2998874"/>
            <a:ext cx="5908464" cy="1200329"/>
          </a:xfrm>
          <a:prstGeom prst="rect">
            <a:avLst/>
          </a:prstGeom>
          <a:noFill/>
        </p:spPr>
        <p:txBody>
          <a:bodyPr wrap="square" rtlCol="0">
            <a:spAutoFit/>
          </a:bodyPr>
          <a:lstStyle/>
          <a:p>
            <a:r>
              <a:rPr lang="en-LU" dirty="0"/>
              <a:t>If the selectedd temporal baseline is long enough to keep coherent pairs from summer to summer, it may hap</a:t>
            </a:r>
            <a:r>
              <a:rPr lang="en-GB" dirty="0"/>
              <a:t>p</a:t>
            </a:r>
            <a:r>
              <a:rPr lang="en-LU" dirty="0"/>
              <a:t>en that, in the mean time, the winter would cause decorrelation between summer and winter time:   </a:t>
            </a:r>
          </a:p>
        </p:txBody>
      </p:sp>
      <p:sp>
        <p:nvSpPr>
          <p:cNvPr id="41" name="TextBox 40">
            <a:extLst>
              <a:ext uri="{FF2B5EF4-FFF2-40B4-BE49-F238E27FC236}">
                <a16:creationId xmlns:a16="http://schemas.microsoft.com/office/drawing/2014/main" id="{38D9CFD6-EB2B-C073-D4B6-3255C2159021}"/>
              </a:ext>
            </a:extLst>
          </p:cNvPr>
          <p:cNvSpPr txBox="1"/>
          <p:nvPr/>
        </p:nvSpPr>
        <p:spPr>
          <a:xfrm>
            <a:off x="1365337" y="5787025"/>
            <a:ext cx="9285684" cy="369332"/>
          </a:xfrm>
          <a:prstGeom prst="rect">
            <a:avLst/>
          </a:prstGeom>
          <a:noFill/>
        </p:spPr>
        <p:txBody>
          <a:bodyPr wrap="none" rtlCol="0">
            <a:spAutoFit/>
          </a:bodyPr>
          <a:lstStyle/>
          <a:p>
            <a:r>
              <a:rPr lang="en-LU" dirty="0"/>
              <a:t>Studies have shown that it could lead to severe signal underestimation (S</a:t>
            </a:r>
            <a:r>
              <a:rPr lang="en-GB" dirty="0"/>
              <a:t>m</a:t>
            </a:r>
            <a:r>
              <a:rPr lang="en-LU" dirty="0"/>
              <a:t>ittarello et al. 2022) !  </a:t>
            </a:r>
          </a:p>
        </p:txBody>
      </p:sp>
    </p:spTree>
    <p:extLst>
      <p:ext uri="{BB962C8B-B14F-4D97-AF65-F5344CB8AC3E}">
        <p14:creationId xmlns:p14="http://schemas.microsoft.com/office/powerpoint/2010/main" val="307758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6B0F3-B5F5-CF4B-9846-A77CBE0170B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05844" y="1041114"/>
            <a:ext cx="7076059" cy="5792384"/>
          </a:xfrm>
          <a:prstGeom prst="rect">
            <a:avLst/>
          </a:prstGeom>
        </p:spPr>
      </p:pic>
      <p:sp>
        <p:nvSpPr>
          <p:cNvPr id="21" name="TextBox 20">
            <a:extLst>
              <a:ext uri="{FF2B5EF4-FFF2-40B4-BE49-F238E27FC236}">
                <a16:creationId xmlns:a16="http://schemas.microsoft.com/office/drawing/2014/main" id="{664D8679-76A7-FA49-8BC5-CC7E82298534}"/>
              </a:ext>
            </a:extLst>
          </p:cNvPr>
          <p:cNvSpPr txBox="1"/>
          <p:nvPr/>
        </p:nvSpPr>
        <p:spPr>
          <a:xfrm>
            <a:off x="8455388" y="1905326"/>
            <a:ext cx="1850186" cy="369332"/>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dirty="0"/>
              <a:t>Laguna del Maule</a:t>
            </a:r>
          </a:p>
        </p:txBody>
      </p:sp>
      <p:sp>
        <p:nvSpPr>
          <p:cNvPr id="22" name="TextBox 21">
            <a:extLst>
              <a:ext uri="{FF2B5EF4-FFF2-40B4-BE49-F238E27FC236}">
                <a16:creationId xmlns:a16="http://schemas.microsoft.com/office/drawing/2014/main" id="{E58AB3BF-6E2E-EA4E-BEC1-4B18F6D7949C}"/>
              </a:ext>
            </a:extLst>
          </p:cNvPr>
          <p:cNvSpPr txBox="1"/>
          <p:nvPr/>
        </p:nvSpPr>
        <p:spPr>
          <a:xfrm>
            <a:off x="8807536" y="3971092"/>
            <a:ext cx="978666" cy="369332"/>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dirty="0" err="1"/>
              <a:t>Domuyo</a:t>
            </a:r>
            <a:endParaRPr lang="en-US" dirty="0"/>
          </a:p>
        </p:txBody>
      </p:sp>
      <p:sp>
        <p:nvSpPr>
          <p:cNvPr id="35" name="TextBox 34">
            <a:extLst>
              <a:ext uri="{FF2B5EF4-FFF2-40B4-BE49-F238E27FC236}">
                <a16:creationId xmlns:a16="http://schemas.microsoft.com/office/drawing/2014/main" id="{CA813147-3C23-6442-8953-09CEB220E3DC}"/>
              </a:ext>
            </a:extLst>
          </p:cNvPr>
          <p:cNvSpPr txBox="1"/>
          <p:nvPr/>
        </p:nvSpPr>
        <p:spPr>
          <a:xfrm>
            <a:off x="381965" y="1094966"/>
            <a:ext cx="2808974" cy="1200329"/>
          </a:xfrm>
          <a:prstGeom prst="rect">
            <a:avLst/>
          </a:prstGeom>
          <a:noFill/>
        </p:spPr>
        <p:txBody>
          <a:bodyPr wrap="none" rtlCol="0">
            <a:spAutoFit/>
          </a:bodyPr>
          <a:lstStyle/>
          <a:p>
            <a:r>
              <a:rPr lang="en-US" dirty="0"/>
              <a:t>2014-2020: Sentinel 1:</a:t>
            </a:r>
          </a:p>
          <a:p>
            <a:r>
              <a:rPr lang="en-US" dirty="0"/>
              <a:t>- Full: 2666 interferograms</a:t>
            </a:r>
          </a:p>
          <a:p>
            <a:r>
              <a:rPr lang="en-US" dirty="0"/>
              <a:t>- With </a:t>
            </a:r>
            <a:r>
              <a:rPr lang="en-US" dirty="0" err="1"/>
              <a:t>Coh</a:t>
            </a:r>
            <a:r>
              <a:rPr lang="en-US" dirty="0"/>
              <a:t> Threshold:  1013</a:t>
            </a:r>
          </a:p>
          <a:p>
            <a:r>
              <a:rPr lang="en-US" dirty="0"/>
              <a:t>- Optimized =&gt; -75 %</a:t>
            </a:r>
          </a:p>
        </p:txBody>
      </p:sp>
      <p:grpSp>
        <p:nvGrpSpPr>
          <p:cNvPr id="9" name="Group 8">
            <a:extLst>
              <a:ext uri="{FF2B5EF4-FFF2-40B4-BE49-F238E27FC236}">
                <a16:creationId xmlns:a16="http://schemas.microsoft.com/office/drawing/2014/main" id="{A1E38C0A-5BAE-1E45-876C-84C7C5E7A938}"/>
              </a:ext>
            </a:extLst>
          </p:cNvPr>
          <p:cNvGrpSpPr/>
          <p:nvPr/>
        </p:nvGrpSpPr>
        <p:grpSpPr>
          <a:xfrm>
            <a:off x="0" y="2390065"/>
            <a:ext cx="8087731" cy="4461737"/>
            <a:chOff x="0" y="2390065"/>
            <a:chExt cx="8087731" cy="4461737"/>
          </a:xfrm>
        </p:grpSpPr>
        <p:grpSp>
          <p:nvGrpSpPr>
            <p:cNvPr id="31" name="Group 30">
              <a:extLst>
                <a:ext uri="{FF2B5EF4-FFF2-40B4-BE49-F238E27FC236}">
                  <a16:creationId xmlns:a16="http://schemas.microsoft.com/office/drawing/2014/main" id="{8E2E8128-1961-9449-8E83-3875D7996C8D}"/>
                </a:ext>
              </a:extLst>
            </p:cNvPr>
            <p:cNvGrpSpPr/>
            <p:nvPr/>
          </p:nvGrpSpPr>
          <p:grpSpPr>
            <a:xfrm>
              <a:off x="0" y="2390065"/>
              <a:ext cx="8087731" cy="4461737"/>
              <a:chOff x="-8602" y="2383335"/>
              <a:chExt cx="8087731" cy="4461737"/>
            </a:xfrm>
            <a:effectLst>
              <a:outerShdw blurRad="50800" dist="38100" dir="2700000" algn="tl" rotWithShape="0">
                <a:prstClr val="black">
                  <a:alpha val="40000"/>
                </a:prstClr>
              </a:outerShdw>
            </a:effectLst>
          </p:grpSpPr>
          <p:pic>
            <p:nvPicPr>
              <p:cNvPr id="8" name="Picture 7">
                <a:extLst>
                  <a:ext uri="{FF2B5EF4-FFF2-40B4-BE49-F238E27FC236}">
                    <a16:creationId xmlns:a16="http://schemas.microsoft.com/office/drawing/2014/main" id="{5523EE5B-0AB5-D942-B7A9-C27C4AFC601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02" y="2383335"/>
                <a:ext cx="6317219" cy="4461737"/>
              </a:xfrm>
              <a:prstGeom prst="rect">
                <a:avLst/>
              </a:prstGeom>
            </p:spPr>
          </p:pic>
          <p:cxnSp>
            <p:nvCxnSpPr>
              <p:cNvPr id="23" name="Straight Arrow Connector 22">
                <a:extLst>
                  <a:ext uri="{FF2B5EF4-FFF2-40B4-BE49-F238E27FC236}">
                    <a16:creationId xmlns:a16="http://schemas.microsoft.com/office/drawing/2014/main" id="{9CCC711F-9E74-BD42-9C11-E6329C402F9A}"/>
                  </a:ext>
                </a:extLst>
              </p:cNvPr>
              <p:cNvCxnSpPr>
                <a:cxnSpLocks/>
              </p:cNvCxnSpPr>
              <p:nvPr/>
            </p:nvCxnSpPr>
            <p:spPr>
              <a:xfrm flipV="1">
                <a:off x="6296697" y="2581154"/>
                <a:ext cx="995354" cy="1250066"/>
              </a:xfrm>
              <a:prstGeom prst="straightConnector1">
                <a:avLst/>
              </a:prstGeom>
              <a:ln w="635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4157CA-9425-1144-BABC-38881600DCBE}"/>
                  </a:ext>
                </a:extLst>
              </p:cNvPr>
              <p:cNvCxnSpPr>
                <a:cxnSpLocks/>
              </p:cNvCxnSpPr>
              <p:nvPr/>
            </p:nvCxnSpPr>
            <p:spPr>
              <a:xfrm flipV="1">
                <a:off x="6296697" y="2546432"/>
                <a:ext cx="1782432" cy="1284788"/>
              </a:xfrm>
              <a:prstGeom prst="straightConnector1">
                <a:avLst/>
              </a:prstGeom>
              <a:ln w="635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6635E9C-35C7-374E-9AD8-8CD02813C767}"/>
                </a:ext>
              </a:extLst>
            </p:cNvPr>
            <p:cNvSpPr txBox="1"/>
            <p:nvPr/>
          </p:nvSpPr>
          <p:spPr>
            <a:xfrm rot="20604573">
              <a:off x="3595834" y="4584657"/>
              <a:ext cx="2130904" cy="369332"/>
            </a:xfrm>
            <a:prstGeom prst="rect">
              <a:avLst/>
            </a:prstGeom>
            <a:noFill/>
          </p:spPr>
          <p:txBody>
            <a:bodyPr wrap="none" rtlCol="0">
              <a:spAutoFit/>
            </a:bodyPr>
            <a:lstStyle/>
            <a:p>
              <a:r>
                <a:rPr lang="x-none" dirty="0"/>
                <a:t>Without Coh Thresh.</a:t>
              </a:r>
            </a:p>
          </p:txBody>
        </p:sp>
        <p:sp>
          <p:nvSpPr>
            <p:cNvPr id="25" name="TextBox 24">
              <a:extLst>
                <a:ext uri="{FF2B5EF4-FFF2-40B4-BE49-F238E27FC236}">
                  <a16:creationId xmlns:a16="http://schemas.microsoft.com/office/drawing/2014/main" id="{5E791FDC-488E-2B42-84EB-654296F70467}"/>
                </a:ext>
              </a:extLst>
            </p:cNvPr>
            <p:cNvSpPr txBox="1"/>
            <p:nvPr/>
          </p:nvSpPr>
          <p:spPr>
            <a:xfrm rot="19625694">
              <a:off x="2913317" y="3405131"/>
              <a:ext cx="2828788" cy="369332"/>
            </a:xfrm>
            <a:prstGeom prst="rect">
              <a:avLst/>
            </a:prstGeom>
            <a:noFill/>
          </p:spPr>
          <p:txBody>
            <a:bodyPr wrap="none" rtlCol="0">
              <a:spAutoFit/>
            </a:bodyPr>
            <a:lstStyle/>
            <a:p>
              <a:r>
                <a:rPr lang="x-none" dirty="0"/>
                <a:t>With Coh Thresh. (&amp; optim.)</a:t>
              </a:r>
            </a:p>
          </p:txBody>
        </p:sp>
      </p:grpSp>
      <p:sp>
        <p:nvSpPr>
          <p:cNvPr id="10" name="TextBox 9">
            <a:extLst>
              <a:ext uri="{FF2B5EF4-FFF2-40B4-BE49-F238E27FC236}">
                <a16:creationId xmlns:a16="http://schemas.microsoft.com/office/drawing/2014/main" id="{9A1EADCB-6619-4474-69FB-D2FA1685F607}"/>
              </a:ext>
            </a:extLst>
          </p:cNvPr>
          <p:cNvSpPr txBox="1"/>
          <p:nvPr/>
        </p:nvSpPr>
        <p:spPr>
          <a:xfrm>
            <a:off x="411831" y="2666388"/>
            <a:ext cx="1654107" cy="276999"/>
          </a:xfrm>
          <a:prstGeom prst="rect">
            <a:avLst/>
          </a:prstGeom>
          <a:noFill/>
        </p:spPr>
        <p:txBody>
          <a:bodyPr wrap="none" rtlCol="0">
            <a:spAutoFit/>
          </a:bodyPr>
          <a:lstStyle/>
          <a:p>
            <a:r>
              <a:rPr lang="x-none" sz="1200" dirty="0"/>
              <a:t>(Smittarello et al. 2022)</a:t>
            </a:r>
          </a:p>
        </p:txBody>
      </p:sp>
      <p:sp>
        <p:nvSpPr>
          <p:cNvPr id="26" name="TextBox 25">
            <a:extLst>
              <a:ext uri="{FF2B5EF4-FFF2-40B4-BE49-F238E27FC236}">
                <a16:creationId xmlns:a16="http://schemas.microsoft.com/office/drawing/2014/main" id="{BF31EDA0-0B7E-5751-B46F-E47DACE00E29}"/>
              </a:ext>
            </a:extLst>
          </p:cNvPr>
          <p:cNvSpPr txBox="1"/>
          <p:nvPr/>
        </p:nvSpPr>
        <p:spPr>
          <a:xfrm>
            <a:off x="10074736" y="6500018"/>
            <a:ext cx="1973100" cy="307777"/>
          </a:xfrm>
          <a:prstGeom prst="rect">
            <a:avLst/>
          </a:prstGeom>
          <a:noFill/>
        </p:spPr>
        <p:txBody>
          <a:bodyPr wrap="square" rtlCol="0">
            <a:spAutoFit/>
          </a:bodyPr>
          <a:lstStyle/>
          <a:p>
            <a:r>
              <a:rPr lang="en-US" sz="1400" dirty="0">
                <a:solidFill>
                  <a:schemeClr val="bg1"/>
                </a:solidFill>
              </a:rPr>
              <a:t>Bp=20 m ; </a:t>
            </a:r>
            <a:r>
              <a:rPr lang="en-US" sz="1400" dirty="0" err="1">
                <a:solidFill>
                  <a:schemeClr val="bg1"/>
                </a:solidFill>
              </a:rPr>
              <a:t>Bt</a:t>
            </a:r>
            <a:r>
              <a:rPr lang="en-US" sz="1400" dirty="0">
                <a:solidFill>
                  <a:schemeClr val="bg1"/>
                </a:solidFill>
              </a:rPr>
              <a:t>=450 days</a:t>
            </a:r>
          </a:p>
        </p:txBody>
      </p:sp>
      <p:sp>
        <p:nvSpPr>
          <p:cNvPr id="28" name="TextBox 27">
            <a:extLst>
              <a:ext uri="{FF2B5EF4-FFF2-40B4-BE49-F238E27FC236}">
                <a16:creationId xmlns:a16="http://schemas.microsoft.com/office/drawing/2014/main" id="{D28EB314-EDFF-F0F1-B36D-D1C7B726E213}"/>
              </a:ext>
            </a:extLst>
          </p:cNvPr>
          <p:cNvSpPr txBox="1"/>
          <p:nvPr/>
        </p:nvSpPr>
        <p:spPr>
          <a:xfrm>
            <a:off x="9956293" y="6261346"/>
            <a:ext cx="2628123" cy="307777"/>
          </a:xfrm>
          <a:prstGeom prst="rect">
            <a:avLst/>
          </a:prstGeom>
          <a:noFill/>
        </p:spPr>
        <p:txBody>
          <a:bodyPr wrap="square" rtlCol="0">
            <a:spAutoFit/>
          </a:bodyPr>
          <a:lstStyle/>
          <a:p>
            <a:r>
              <a:rPr lang="en-US" sz="1400" dirty="0">
                <a:solidFill>
                  <a:schemeClr val="bg1"/>
                </a:solidFill>
              </a:rPr>
              <a:t>25.000 km</a:t>
            </a:r>
            <a:r>
              <a:rPr lang="en-US" sz="1400" baseline="30000" dirty="0">
                <a:solidFill>
                  <a:schemeClr val="bg1"/>
                </a:solidFill>
              </a:rPr>
              <a:t>2</a:t>
            </a:r>
            <a:r>
              <a:rPr lang="en-US" sz="1400" dirty="0">
                <a:solidFill>
                  <a:schemeClr val="bg1"/>
                </a:solidFill>
              </a:rPr>
              <a:t> ; 50m resolution </a:t>
            </a:r>
          </a:p>
        </p:txBody>
      </p:sp>
      <p:sp>
        <p:nvSpPr>
          <p:cNvPr id="27" name="Rectangle 4">
            <a:extLst>
              <a:ext uri="{FF2B5EF4-FFF2-40B4-BE49-F238E27FC236}">
                <a16:creationId xmlns:a16="http://schemas.microsoft.com/office/drawing/2014/main" id="{8DD0357D-2ED0-C91A-BF63-9F06FEF9B617}"/>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Tree>
    <p:extLst>
      <p:ext uri="{BB962C8B-B14F-4D97-AF65-F5344CB8AC3E}">
        <p14:creationId xmlns:p14="http://schemas.microsoft.com/office/powerpoint/2010/main" val="4213863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947876" cy="1446550"/>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solidFill>
                  <a:schemeClr val="bg1">
                    <a:lumMod val="75000"/>
                  </a:schemeClr>
                </a:solidFill>
              </a:rPr>
              <a:t>Running the </a:t>
            </a:r>
            <a:r>
              <a:rPr lang="en-GB" b="1" dirty="0" err="1">
                <a:solidFill>
                  <a:schemeClr val="bg1">
                    <a:lumMod val="75000"/>
                  </a:schemeClr>
                </a:solidFill>
              </a:rPr>
              <a:t>msbas</a:t>
            </a:r>
            <a:r>
              <a:rPr lang="en-GB" b="1" dirty="0">
                <a:solidFill>
                  <a:schemeClr val="bg1">
                    <a:lumMod val="75000"/>
                  </a:schemeClr>
                </a:solidFill>
              </a:rPr>
              <a:t> inversion</a:t>
            </a:r>
          </a:p>
          <a:p>
            <a:r>
              <a:rPr lang="en-GB" b="1" dirty="0">
                <a:solidFill>
                  <a:schemeClr val="bg1">
                    <a:lumMod val="75000"/>
                  </a:schemeClr>
                </a:solidFill>
              </a:rPr>
              <a:t>Selecting the best inversion parameters</a:t>
            </a:r>
          </a:p>
          <a:p>
            <a:r>
              <a:rPr lang="en-GB" sz="1800" b="1" dirty="0"/>
              <a:t>Additional pairs selection</a:t>
            </a:r>
            <a:r>
              <a:rPr lang="en-GB" b="1" dirty="0"/>
              <a:t>:</a:t>
            </a:r>
          </a:p>
          <a:p>
            <a:pPr marL="800100" lvl="1" indent="-342900">
              <a:buFont typeface="Arial" panose="020B0604020202020204" pitchFamily="34" charset="0"/>
              <a:buChar char="•"/>
            </a:pPr>
            <a:r>
              <a:rPr lang="en-GB" sz="1600" b="1" dirty="0"/>
              <a:t>Coherence threshold</a:t>
            </a:r>
          </a:p>
        </p:txBody>
      </p:sp>
      <p:sp>
        <p:nvSpPr>
          <p:cNvPr id="39" name="TextBox 38">
            <a:extLst>
              <a:ext uri="{FF2B5EF4-FFF2-40B4-BE49-F238E27FC236}">
                <a16:creationId xmlns:a16="http://schemas.microsoft.com/office/drawing/2014/main" id="{CDADB95F-673F-883F-43AC-A00696D7E3BE}"/>
              </a:ext>
            </a:extLst>
          </p:cNvPr>
          <p:cNvSpPr txBox="1"/>
          <p:nvPr/>
        </p:nvSpPr>
        <p:spPr>
          <a:xfrm>
            <a:off x="1734541" y="2549633"/>
            <a:ext cx="8950159" cy="3431709"/>
          </a:xfrm>
          <a:prstGeom prst="rect">
            <a:avLst/>
          </a:prstGeom>
          <a:noFill/>
        </p:spPr>
        <p:txBody>
          <a:bodyPr wrap="square" rtlCol="0">
            <a:spAutoFit/>
          </a:bodyPr>
          <a:lstStyle/>
          <a:p>
            <a:pPr marL="285750" indent="-285750">
              <a:spcAft>
                <a:spcPts val="600"/>
              </a:spcAft>
              <a:buFont typeface="Wingdings" pitchFamily="2" charset="2"/>
              <a:buChar char="Ø"/>
            </a:pPr>
            <a:r>
              <a:rPr lang="nl-BE" sz="1600" dirty="0"/>
              <a:t>Use the script </a:t>
            </a:r>
            <a:r>
              <a:rPr lang="en-US" sz="1600" b="1" i="1" dirty="0" err="1">
                <a:effectLst/>
                <a:ea typeface="Times New Roman" panose="02020603050405020304" pitchFamily="18" charset="0"/>
              </a:rPr>
              <a:t>restrict_msbas_to_Coh.sh</a:t>
            </a:r>
            <a:r>
              <a:rPr lang="en-LU" sz="1600" dirty="0">
                <a:effectLst/>
              </a:rPr>
              <a:t> with the following parameters:</a:t>
            </a:r>
            <a:br>
              <a:rPr lang="en-LU" sz="1600" dirty="0">
                <a:effectLst/>
              </a:rPr>
            </a:br>
            <a:r>
              <a:rPr lang="en-LU" sz="1600" dirty="0">
                <a:effectLst/>
              </a:rPr>
              <a:t>	- Mode to clean, eg. </a:t>
            </a:r>
            <a:r>
              <a:rPr lang="en-LU" sz="1600" dirty="0">
                <a:solidFill>
                  <a:srgbClr val="00B050"/>
                </a:solidFill>
                <a:effectLst/>
              </a:rPr>
              <a:t>DefoInterpolx2Detrend</a:t>
            </a:r>
            <a:r>
              <a:rPr lang="en-LU" sz="1600" i="1" dirty="0">
                <a:solidFill>
                  <a:srgbClr val="00B050"/>
                </a:solidFill>
                <a:effectLst/>
              </a:rPr>
              <a:t>i</a:t>
            </a:r>
            <a:r>
              <a:rPr lang="en-LU" sz="1600" i="1" dirty="0">
                <a:effectLst/>
              </a:rPr>
              <a:t> </a:t>
            </a:r>
            <a:r>
              <a:rPr lang="en-LU" sz="1600" dirty="0">
                <a:effectLst/>
              </a:rPr>
              <a:t>  </a:t>
            </a:r>
            <a:br>
              <a:rPr lang="en-LU" sz="1600" dirty="0">
                <a:effectLst/>
              </a:rPr>
            </a:br>
            <a:r>
              <a:rPr lang="en-LU" sz="1600" dirty="0">
                <a:effectLst/>
              </a:rPr>
              <a:t>	- a </a:t>
            </a:r>
            <a:r>
              <a:rPr lang="en-LU" sz="1600" dirty="0"/>
              <a:t>coherence threshold</a:t>
            </a:r>
            <a:br>
              <a:rPr lang="en-LU" sz="1600" dirty="0"/>
            </a:br>
            <a:r>
              <a:rPr lang="en-LU" sz="1600" dirty="0"/>
              <a:t>	- the path to a kml where mean coherence must be computed</a:t>
            </a:r>
            <a:br>
              <a:rPr lang="en-LU" sz="1600" dirty="0"/>
            </a:br>
            <a:r>
              <a:rPr lang="en-LU" sz="1600" dirty="0"/>
              <a:t>	- the path to the directory where the geocoded coherence maps are stored, e.g </a:t>
            </a:r>
            <a:br>
              <a:rPr lang="en-LU" sz="1600" dirty="0"/>
            </a:br>
            <a:r>
              <a:rPr lang="en-LU" sz="1600" dirty="0"/>
              <a:t>	   </a:t>
            </a:r>
            <a:r>
              <a:rPr lang="en-US" sz="1600" dirty="0">
                <a:solidFill>
                  <a:srgbClr val="00B050"/>
                </a:solidFill>
                <a:effectLst/>
                <a:ea typeface="Times New Roman" panose="02020603050405020304" pitchFamily="18" charset="0"/>
              </a:rPr>
              <a:t>SAR_MASSPROCESS/</a:t>
            </a:r>
            <a:r>
              <a:rPr lang="en-US" sz="1600" i="1" dirty="0">
                <a:solidFill>
                  <a:srgbClr val="00B050"/>
                </a:solidFill>
                <a:effectLst/>
                <a:ea typeface="Times New Roman" panose="02020603050405020304" pitchFamily="18" charset="0"/>
              </a:rPr>
              <a:t>SAT</a:t>
            </a:r>
            <a:r>
              <a:rPr lang="en-US" sz="1600" dirty="0">
                <a:solidFill>
                  <a:srgbClr val="00B050"/>
                </a:solidFill>
                <a:effectLst/>
                <a:ea typeface="Times New Roman" panose="02020603050405020304" pitchFamily="18" charset="0"/>
              </a:rPr>
              <a:t>/</a:t>
            </a:r>
            <a:r>
              <a:rPr lang="en-US" sz="1600" i="1" dirty="0">
                <a:solidFill>
                  <a:srgbClr val="00B050"/>
                </a:solidFill>
                <a:effectLst/>
                <a:ea typeface="Times New Roman" panose="02020603050405020304" pitchFamily="18" charset="0"/>
              </a:rPr>
              <a:t>TRK</a:t>
            </a:r>
            <a:r>
              <a:rPr lang="en-US" sz="1600" dirty="0">
                <a:solidFill>
                  <a:srgbClr val="00B050"/>
                </a:solidFill>
                <a:effectLst/>
                <a:ea typeface="Times New Roman" panose="02020603050405020304" pitchFamily="18" charset="0"/>
              </a:rPr>
              <a:t>/</a:t>
            </a:r>
            <a:r>
              <a:rPr lang="en-US" sz="1600" i="1" dirty="0">
                <a:solidFill>
                  <a:srgbClr val="00B050"/>
                </a:solidFill>
                <a:effectLst/>
                <a:ea typeface="Times New Roman" panose="02020603050405020304" pitchFamily="18" charset="0"/>
              </a:rPr>
              <a:t>REGION</a:t>
            </a:r>
            <a:r>
              <a:rPr lang="en-US" sz="1600" dirty="0">
                <a:solidFill>
                  <a:srgbClr val="00B050"/>
                </a:solidFill>
                <a:effectLst/>
                <a:ea typeface="Times New Roman" panose="02020603050405020304" pitchFamily="18" charset="0"/>
              </a:rPr>
              <a:t>_</a:t>
            </a:r>
            <a:r>
              <a:rPr lang="en-US" sz="1600" i="1" dirty="0">
                <a:solidFill>
                  <a:srgbClr val="00B050"/>
                </a:solidFill>
                <a:effectLst/>
                <a:ea typeface="Times New Roman" panose="02020603050405020304" pitchFamily="18" charset="0"/>
              </a:rPr>
              <a:t>ML</a:t>
            </a:r>
            <a:r>
              <a:rPr lang="en-US" sz="1600" dirty="0">
                <a:solidFill>
                  <a:srgbClr val="00B050"/>
                </a:solidFill>
                <a:effectLst/>
                <a:ea typeface="Times New Roman" panose="02020603050405020304" pitchFamily="18" charset="0"/>
              </a:rPr>
              <a:t>/Geocoded/</a:t>
            </a:r>
            <a:r>
              <a:rPr lang="en-US" sz="1600" dirty="0" err="1">
                <a:solidFill>
                  <a:srgbClr val="00B050"/>
                </a:solidFill>
                <a:effectLst/>
                <a:ea typeface="Times New Roman" panose="02020603050405020304" pitchFamily="18" charset="0"/>
              </a:rPr>
              <a:t>Coh</a:t>
            </a:r>
            <a:r>
              <a:rPr lang="en-LU" sz="1600" dirty="0">
                <a:effectLst/>
              </a:rPr>
              <a:t> </a:t>
            </a:r>
            <a:r>
              <a:rPr lang="en-LU" sz="1600" dirty="0"/>
              <a:t> </a:t>
            </a:r>
          </a:p>
          <a:p>
            <a:pPr>
              <a:spcAft>
                <a:spcPts val="600"/>
              </a:spcAft>
            </a:pPr>
            <a:r>
              <a:rPr lang="en-LU" sz="1600" dirty="0"/>
              <a:t>       =&gt; it creates the necessary files in </a:t>
            </a:r>
            <a:r>
              <a:rPr lang="en-US" sz="1600" dirty="0">
                <a:solidFill>
                  <a:srgbClr val="00B050"/>
                </a:solidFill>
                <a:effectLst/>
                <a:ea typeface="Times New Roman" panose="02020603050405020304" pitchFamily="18" charset="0"/>
              </a:rPr>
              <a:t>…/MSBAS_RESULTS/LOCATION/</a:t>
            </a:r>
            <a:r>
              <a:rPr lang="en-US" sz="1600" dirty="0" err="1">
                <a:solidFill>
                  <a:srgbClr val="00B050"/>
                </a:solidFill>
                <a:effectLst/>
                <a:ea typeface="Times New Roman" panose="02020603050405020304" pitchFamily="18" charset="0"/>
              </a:rPr>
              <a:t>MODE</a:t>
            </a:r>
            <a:r>
              <a:rPr lang="en-US" sz="1600" i="1" dirty="0" err="1">
                <a:solidFill>
                  <a:srgbClr val="00B050"/>
                </a:solidFill>
                <a:effectLst/>
                <a:ea typeface="Times New Roman" panose="02020603050405020304" pitchFamily="18" charset="0"/>
              </a:rPr>
              <a:t>i</a:t>
            </a:r>
            <a:r>
              <a:rPr lang="en-US" sz="1600" dirty="0">
                <a:solidFill>
                  <a:srgbClr val="00B050"/>
                </a:solidFill>
                <a:effectLst/>
                <a:ea typeface="Times New Roman" panose="02020603050405020304" pitchFamily="18" charset="0"/>
              </a:rPr>
              <a:t> </a:t>
            </a:r>
            <a:r>
              <a:rPr lang="en-LU" sz="1600" dirty="0"/>
              <a:t> </a:t>
            </a:r>
          </a:p>
          <a:p>
            <a:pPr marL="285750" indent="-285750">
              <a:spcAft>
                <a:spcPts val="600"/>
              </a:spcAft>
              <a:buFont typeface="Wingdings" pitchFamily="2" charset="2"/>
              <a:buChar char="Ø"/>
            </a:pPr>
            <a:r>
              <a:rPr lang="nl-BE" sz="1600" dirty="0"/>
              <a:t>Use the script </a:t>
            </a:r>
            <a:r>
              <a:rPr lang="en-US" sz="1600" b="1" i="1" dirty="0" err="1">
                <a:effectLst/>
                <a:ea typeface="Times New Roman" panose="02020603050405020304" pitchFamily="18" charset="0"/>
              </a:rPr>
              <a:t>Exclude_Pairs_From_Mode.txt.sh</a:t>
            </a:r>
            <a:r>
              <a:rPr lang="en-LU" sz="1600" dirty="0">
                <a:effectLst/>
              </a:rPr>
              <a:t> with the following parameter:</a:t>
            </a:r>
            <a:br>
              <a:rPr lang="en-LU" sz="1600" dirty="0">
                <a:effectLst/>
              </a:rPr>
            </a:br>
            <a:r>
              <a:rPr lang="en-LU" sz="1600" dirty="0">
                <a:effectLst/>
              </a:rPr>
              <a:t>	</a:t>
            </a:r>
            <a:r>
              <a:rPr lang="en-LU" sz="1600" i="1" dirty="0">
                <a:solidFill>
                  <a:srgbClr val="00B050"/>
                </a:solidFill>
              </a:rPr>
              <a:t>$3602</a:t>
            </a:r>
            <a:r>
              <a:rPr lang="en-LU" sz="1600" dirty="0">
                <a:solidFill>
                  <a:srgbClr val="00B050"/>
                </a:solidFill>
              </a:rPr>
              <a:t>/MSBAS/</a:t>
            </a:r>
            <a:r>
              <a:rPr lang="en-LU" sz="1600" i="1" dirty="0">
                <a:solidFill>
                  <a:srgbClr val="00B050"/>
                </a:solidFill>
              </a:rPr>
              <a:t>YourRegion_and_Some_Info</a:t>
            </a:r>
            <a:r>
              <a:rPr lang="en-LU" sz="1600" dirty="0">
                <a:solidFill>
                  <a:srgbClr val="00B050"/>
                </a:solidFill>
              </a:rPr>
              <a:t>/DefoInterpolx2Detren</a:t>
            </a:r>
            <a:r>
              <a:rPr lang="fr-FR" sz="1600" dirty="0">
                <a:solidFill>
                  <a:srgbClr val="00B050"/>
                </a:solidFill>
              </a:rPr>
              <a:t>d</a:t>
            </a:r>
            <a:r>
              <a:rPr lang="en-LU" sz="1600" i="1" dirty="0">
                <a:solidFill>
                  <a:srgbClr val="00B050"/>
                </a:solidFill>
              </a:rPr>
              <a:t>i</a:t>
            </a:r>
          </a:p>
          <a:p>
            <a:pPr marL="285750" indent="-285750">
              <a:spcAft>
                <a:spcPts val="600"/>
              </a:spcAft>
              <a:buFont typeface="Wingdings" pitchFamily="2" charset="2"/>
              <a:buChar char="Ø"/>
            </a:pPr>
            <a:r>
              <a:rPr lang="en-LU" sz="1600" dirty="0"/>
              <a:t>Execute </a:t>
            </a:r>
            <a:r>
              <a:rPr lang="en-LU" sz="1600" b="1" i="1" dirty="0"/>
              <a:t>MSBAS.sh </a:t>
            </a:r>
            <a:r>
              <a:rPr lang="en-LU" sz="1600" dirty="0"/>
              <a:t>as before (provides a meaningful text string for directory naming)</a:t>
            </a:r>
          </a:p>
          <a:p>
            <a:pPr marL="285750" indent="-285750">
              <a:spcAft>
                <a:spcPts val="600"/>
              </a:spcAft>
              <a:buFont typeface="Wingdings" pitchFamily="2" charset="2"/>
              <a:buChar char="Ø"/>
            </a:pPr>
            <a:endParaRPr lang="en-LU" sz="1600" dirty="0"/>
          </a:p>
          <a:p>
            <a:pPr marL="285750" indent="-285750">
              <a:spcAft>
                <a:spcPts val="600"/>
              </a:spcAft>
              <a:buFont typeface="Wingdings" pitchFamily="2" charset="2"/>
              <a:buChar char="Ø"/>
            </a:pPr>
            <a:r>
              <a:rPr lang="en-LU" sz="1600" dirty="0"/>
              <a:t>Note: Coherence threshold selection is incremental </a:t>
            </a:r>
            <a:r>
              <a:rPr lang="en-LU" sz="1600" dirty="0">
                <a:sym typeface="Wingdings" pitchFamily="2" charset="2"/>
              </a:rPr>
              <a:t> slower the first time, fa</a:t>
            </a:r>
            <a:r>
              <a:rPr lang="fr-FR" sz="1600" dirty="0">
                <a:sym typeface="Wingdings" pitchFamily="2" charset="2"/>
              </a:rPr>
              <a:t>s</a:t>
            </a:r>
            <a:r>
              <a:rPr lang="en-LU" sz="1600" dirty="0">
                <a:sym typeface="Wingdings" pitchFamily="2" charset="2"/>
              </a:rPr>
              <a:t>ter the next ones…</a:t>
            </a:r>
            <a:endParaRPr lang="en-LU" sz="1600" dirty="0"/>
          </a:p>
        </p:txBody>
      </p:sp>
    </p:spTree>
    <p:extLst>
      <p:ext uri="{BB962C8B-B14F-4D97-AF65-F5344CB8AC3E}">
        <p14:creationId xmlns:p14="http://schemas.microsoft.com/office/powerpoint/2010/main" val="98619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947876" cy="1692771"/>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solidFill>
                  <a:schemeClr val="bg1">
                    <a:lumMod val="75000"/>
                  </a:schemeClr>
                </a:solidFill>
              </a:rPr>
              <a:t>Running the </a:t>
            </a:r>
            <a:r>
              <a:rPr lang="en-GB" b="1" dirty="0" err="1">
                <a:solidFill>
                  <a:schemeClr val="bg1">
                    <a:lumMod val="75000"/>
                  </a:schemeClr>
                </a:solidFill>
              </a:rPr>
              <a:t>msbas</a:t>
            </a:r>
            <a:r>
              <a:rPr lang="en-GB" b="1" dirty="0">
                <a:solidFill>
                  <a:schemeClr val="bg1">
                    <a:lumMod val="75000"/>
                  </a:schemeClr>
                </a:solidFill>
              </a:rPr>
              <a:t> inversion</a:t>
            </a:r>
          </a:p>
          <a:p>
            <a:r>
              <a:rPr lang="en-GB" b="1" dirty="0">
                <a:solidFill>
                  <a:schemeClr val="bg1">
                    <a:lumMod val="75000"/>
                  </a:schemeClr>
                </a:solidFill>
              </a:rPr>
              <a:t>Selecting the best inversion parameters</a:t>
            </a:r>
          </a:p>
          <a:p>
            <a:r>
              <a:rPr lang="en-GB" sz="1800" b="1" dirty="0"/>
              <a:t>Additional pairs selection</a:t>
            </a:r>
            <a:r>
              <a:rPr lang="en-GB" b="1" dirty="0"/>
              <a:t>:</a:t>
            </a:r>
          </a:p>
          <a:p>
            <a:pPr marL="800100" lvl="1" indent="-342900">
              <a:buFont typeface="Arial" panose="020B0604020202020204" pitchFamily="34" charset="0"/>
              <a:buChar char="•"/>
            </a:pPr>
            <a:r>
              <a:rPr lang="en-GB" sz="1600" b="1" dirty="0">
                <a:solidFill>
                  <a:schemeClr val="bg1">
                    <a:lumMod val="75000"/>
                  </a:schemeClr>
                </a:solidFill>
              </a:rPr>
              <a:t>Coherence threshold</a:t>
            </a:r>
          </a:p>
          <a:p>
            <a:pPr marL="800100" lvl="1" indent="-342900">
              <a:buFont typeface="Arial" panose="020B0604020202020204" pitchFamily="34" charset="0"/>
              <a:buChar char="•"/>
            </a:pPr>
            <a:r>
              <a:rPr lang="nl-BE" sz="1600" b="1" dirty="0"/>
              <a:t>Start – stop dates</a:t>
            </a:r>
            <a:endParaRPr lang="en-GB" sz="1600" b="1" dirty="0"/>
          </a:p>
        </p:txBody>
      </p:sp>
      <p:sp>
        <p:nvSpPr>
          <p:cNvPr id="5" name="TextBox 4">
            <a:extLst>
              <a:ext uri="{FF2B5EF4-FFF2-40B4-BE49-F238E27FC236}">
                <a16:creationId xmlns:a16="http://schemas.microsoft.com/office/drawing/2014/main" id="{8971EBF2-3AF2-0EC0-167D-D739E854C8AE}"/>
              </a:ext>
            </a:extLst>
          </p:cNvPr>
          <p:cNvSpPr txBox="1"/>
          <p:nvPr/>
        </p:nvSpPr>
        <p:spPr>
          <a:xfrm>
            <a:off x="1721905" y="2715335"/>
            <a:ext cx="8950159" cy="3016210"/>
          </a:xfrm>
          <a:prstGeom prst="rect">
            <a:avLst/>
          </a:prstGeom>
          <a:noFill/>
        </p:spPr>
        <p:txBody>
          <a:bodyPr wrap="square" rtlCol="0">
            <a:spAutoFit/>
          </a:bodyPr>
          <a:lstStyle/>
          <a:p>
            <a:pPr marL="285750" indent="-285750">
              <a:spcAft>
                <a:spcPts val="600"/>
              </a:spcAft>
              <a:buFont typeface="Wingdings" pitchFamily="2" charset="2"/>
              <a:buChar char="Ø"/>
            </a:pPr>
            <a:r>
              <a:rPr lang="nl-BE" sz="1600" dirty="0"/>
              <a:t>To restrict the computation of MSBAS to images acquired before or after a given date, use the scripts:</a:t>
            </a:r>
          </a:p>
          <a:p>
            <a:pPr marL="742950" lvl="1" indent="-285750">
              <a:spcAft>
                <a:spcPts val="600"/>
              </a:spcAft>
              <a:buFontTx/>
              <a:buChar char="-"/>
            </a:pPr>
            <a:r>
              <a:rPr lang="nl-BE" sz="1600" b="1" i="1" dirty="0"/>
              <a:t>RemovePairsFromFlist_WithImagesAfter.sh</a:t>
            </a:r>
          </a:p>
          <a:p>
            <a:pPr marL="742950" lvl="1" indent="-285750">
              <a:spcAft>
                <a:spcPts val="600"/>
              </a:spcAft>
              <a:buFontTx/>
              <a:buChar char="-"/>
            </a:pPr>
            <a:r>
              <a:rPr lang="nl-BE" sz="1600" b="1" i="1" dirty="0"/>
              <a:t>RemovePairsFromFlist_WithImagesBefore.sh</a:t>
            </a:r>
          </a:p>
          <a:p>
            <a:pPr marL="285750" indent="-285750">
              <a:spcAft>
                <a:spcPts val="600"/>
              </a:spcAft>
              <a:buFont typeface="Wingdings" pitchFamily="2" charset="2"/>
              <a:buChar char="Ø"/>
            </a:pPr>
            <a:r>
              <a:rPr lang="nl-BE" sz="1600" dirty="0"/>
              <a:t>Similarily, to restrict the computation of MSBAS to images acquired between or without images acquired between a given pair of dates, use the scripts:  </a:t>
            </a:r>
          </a:p>
          <a:p>
            <a:pPr marL="742950" lvl="1" indent="-285750">
              <a:spcAft>
                <a:spcPts val="600"/>
              </a:spcAft>
              <a:buFontTx/>
              <a:buChar char="-"/>
            </a:pPr>
            <a:r>
              <a:rPr lang="nl-BE" sz="1600" b="1" i="1" dirty="0"/>
              <a:t>RemovePairsFromTableList_Between_dates.sh</a:t>
            </a:r>
          </a:p>
          <a:p>
            <a:pPr marL="742950" lvl="1" indent="-285750">
              <a:spcAft>
                <a:spcPts val="600"/>
              </a:spcAft>
              <a:buFontTx/>
              <a:buChar char="-"/>
            </a:pPr>
            <a:r>
              <a:rPr lang="en-GB" sz="1600" b="1" i="1" dirty="0" err="1"/>
              <a:t>RemovePairsFromTableList_Outside_dates.sh</a:t>
            </a:r>
            <a:endParaRPr lang="en-GB" sz="1600" b="1" i="1" dirty="0"/>
          </a:p>
          <a:p>
            <a:pPr marL="285750" indent="-285750">
              <a:spcAft>
                <a:spcPts val="600"/>
              </a:spcAft>
              <a:buFont typeface="Wingdings" pitchFamily="2" charset="2"/>
              <a:buChar char="Ø"/>
            </a:pPr>
            <a:r>
              <a:rPr lang="en-LU" sz="1600" dirty="0"/>
              <a:t>We will see later how we can plot ground deformation times series (from msbas results) for given pixels. These plots of time series can also be restricted to given dates, but that is not the same ! Here we restrict the inversion. </a:t>
            </a:r>
          </a:p>
        </p:txBody>
      </p:sp>
    </p:spTree>
    <p:extLst>
      <p:ext uri="{BB962C8B-B14F-4D97-AF65-F5344CB8AC3E}">
        <p14:creationId xmlns:p14="http://schemas.microsoft.com/office/powerpoint/2010/main" val="39520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8007448" cy="1938992"/>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solidFill>
                  <a:schemeClr val="bg1">
                    <a:lumMod val="75000"/>
                  </a:schemeClr>
                </a:solidFill>
              </a:rPr>
              <a:t>Running the </a:t>
            </a:r>
            <a:r>
              <a:rPr lang="en-GB" b="1" dirty="0" err="1">
                <a:solidFill>
                  <a:schemeClr val="bg1">
                    <a:lumMod val="75000"/>
                  </a:schemeClr>
                </a:solidFill>
              </a:rPr>
              <a:t>msbas</a:t>
            </a:r>
            <a:r>
              <a:rPr lang="en-GB" b="1" dirty="0">
                <a:solidFill>
                  <a:schemeClr val="bg1">
                    <a:lumMod val="75000"/>
                  </a:schemeClr>
                </a:solidFill>
              </a:rPr>
              <a:t> inversion</a:t>
            </a:r>
          </a:p>
          <a:p>
            <a:r>
              <a:rPr lang="en-GB" b="1" dirty="0">
                <a:solidFill>
                  <a:schemeClr val="bg1">
                    <a:lumMod val="75000"/>
                  </a:schemeClr>
                </a:solidFill>
              </a:rPr>
              <a:t>Selecting the best inversion parameters</a:t>
            </a:r>
          </a:p>
          <a:p>
            <a:r>
              <a:rPr lang="en-GB" sz="1800" b="1" dirty="0"/>
              <a:t>Additional pairs selection</a:t>
            </a:r>
            <a:r>
              <a:rPr lang="en-GB" b="1" dirty="0"/>
              <a:t>:</a:t>
            </a:r>
          </a:p>
          <a:p>
            <a:pPr marL="800100" lvl="1" indent="-342900">
              <a:buFont typeface="Arial" panose="020B0604020202020204" pitchFamily="34" charset="0"/>
              <a:buChar char="•"/>
            </a:pPr>
            <a:r>
              <a:rPr lang="en-GB" sz="1600" b="1" dirty="0">
                <a:solidFill>
                  <a:schemeClr val="bg1">
                    <a:lumMod val="75000"/>
                  </a:schemeClr>
                </a:solidFill>
              </a:rPr>
              <a:t>Coherence threshold</a:t>
            </a:r>
          </a:p>
          <a:p>
            <a:pPr marL="800100" lvl="1" indent="-342900">
              <a:buFont typeface="Arial" panose="020B0604020202020204" pitchFamily="34" charset="0"/>
              <a:buChar char="•"/>
            </a:pPr>
            <a:r>
              <a:rPr lang="nl-BE" sz="1600" b="1" dirty="0">
                <a:solidFill>
                  <a:schemeClr val="bg1">
                    <a:lumMod val="75000"/>
                  </a:schemeClr>
                </a:solidFill>
              </a:rPr>
              <a:t>Start – stop dates</a:t>
            </a:r>
            <a:endParaRPr lang="en-GB" sz="1600" b="1" dirty="0">
              <a:solidFill>
                <a:schemeClr val="bg1">
                  <a:lumMod val="75000"/>
                </a:schemeClr>
              </a:solidFill>
            </a:endParaRPr>
          </a:p>
          <a:p>
            <a:pPr marL="800100" lvl="1" indent="-342900">
              <a:buFont typeface="Arial" panose="020B0604020202020204" pitchFamily="34" charset="0"/>
              <a:buChar char="•"/>
            </a:pPr>
            <a:r>
              <a:rPr lang="en-GB" sz="1600" b="1" dirty="0"/>
              <a:t>Optimisation (</a:t>
            </a:r>
            <a:r>
              <a:rPr lang="en-GB" sz="1600" b="1" dirty="0" err="1"/>
              <a:t>cfr</a:t>
            </a:r>
            <a:r>
              <a:rPr lang="en-GB" sz="1600" b="1" dirty="0"/>
              <a:t> Delphine </a:t>
            </a:r>
            <a:r>
              <a:rPr lang="en-GB" sz="1600" b="1" dirty="0" err="1"/>
              <a:t>Smitarello’s</a:t>
            </a:r>
            <a:r>
              <a:rPr lang="en-GB" sz="1600" b="1" dirty="0"/>
              <a:t> ppt) or restrict pair selection to Max 3 times</a:t>
            </a:r>
          </a:p>
        </p:txBody>
      </p:sp>
      <p:sp>
        <p:nvSpPr>
          <p:cNvPr id="5" name="TextBox 4">
            <a:extLst>
              <a:ext uri="{FF2B5EF4-FFF2-40B4-BE49-F238E27FC236}">
                <a16:creationId xmlns:a16="http://schemas.microsoft.com/office/drawing/2014/main" id="{A8A98463-3586-5286-89C3-525EF0549FF4}"/>
              </a:ext>
            </a:extLst>
          </p:cNvPr>
          <p:cNvSpPr txBox="1"/>
          <p:nvPr/>
        </p:nvSpPr>
        <p:spPr>
          <a:xfrm>
            <a:off x="1620920" y="3141287"/>
            <a:ext cx="9840395" cy="1554272"/>
          </a:xfrm>
          <a:prstGeom prst="rect">
            <a:avLst/>
          </a:prstGeom>
          <a:noFill/>
        </p:spPr>
        <p:txBody>
          <a:bodyPr wrap="square" rtlCol="0">
            <a:spAutoFit/>
          </a:bodyPr>
          <a:lstStyle/>
          <a:p>
            <a:pPr marL="285750" indent="-285750">
              <a:spcAft>
                <a:spcPts val="600"/>
              </a:spcAft>
              <a:buFont typeface="Wingdings" pitchFamily="2" charset="2"/>
              <a:buChar char="Ø"/>
            </a:pPr>
            <a:r>
              <a:rPr lang="nl-BE" sz="1600" dirty="0"/>
              <a:t>See </a:t>
            </a:r>
            <a:r>
              <a:rPr lang="nl-BE" sz="1600" dirty="0">
                <a:solidFill>
                  <a:srgbClr val="FF0000"/>
                </a:solidFill>
              </a:rPr>
              <a:t>6_AMSTer_Optimisation.pptx </a:t>
            </a:r>
            <a:r>
              <a:rPr lang="nl-BE" sz="1600" dirty="0"/>
              <a:t>for optimisation based on Coherence or Coherence proxy etc..</a:t>
            </a:r>
          </a:p>
          <a:p>
            <a:pPr marL="285750" indent="-285750">
              <a:spcAft>
                <a:spcPts val="600"/>
              </a:spcAft>
              <a:buFont typeface="Wingdings" pitchFamily="2" charset="2"/>
              <a:buChar char="Ø"/>
            </a:pPr>
            <a:r>
              <a:rPr lang="nl-BE" sz="1600" dirty="0"/>
              <a:t>To restrict the computation of MSBAS to images taken max 3 times as Master and 3 times as Slave, run these scripts (see manual or scripts):</a:t>
            </a:r>
          </a:p>
          <a:p>
            <a:pPr marL="742950" lvl="1" indent="-285750">
              <a:spcAft>
                <a:spcPts val="600"/>
              </a:spcAft>
              <a:buFontTx/>
              <a:buChar char="-"/>
            </a:pPr>
            <a:r>
              <a:rPr lang="nl-BE" sz="1600" b="1" i="1" dirty="0"/>
              <a:t>Extract_Baselines_3.sh</a:t>
            </a:r>
          </a:p>
          <a:p>
            <a:pPr marL="742950" lvl="1" indent="-285750">
              <a:spcAft>
                <a:spcPts val="600"/>
              </a:spcAft>
              <a:buFontTx/>
              <a:buChar char="-"/>
            </a:pPr>
            <a:r>
              <a:rPr lang="en-GB" sz="1600" b="1" i="1" dirty="0"/>
              <a:t>Keep_Pairs_From_Extract_Baseline_3.sh</a:t>
            </a:r>
            <a:r>
              <a:rPr lang="en-LU" sz="1600" b="1" i="1" dirty="0"/>
              <a:t> </a:t>
            </a:r>
          </a:p>
        </p:txBody>
      </p:sp>
    </p:spTree>
    <p:extLst>
      <p:ext uri="{BB962C8B-B14F-4D97-AF65-F5344CB8AC3E}">
        <p14:creationId xmlns:p14="http://schemas.microsoft.com/office/powerpoint/2010/main" val="3794981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6007863" cy="2185214"/>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solidFill>
                  <a:schemeClr val="bg1">
                    <a:lumMod val="75000"/>
                  </a:schemeClr>
                </a:solidFill>
              </a:rPr>
              <a:t>Running the </a:t>
            </a:r>
            <a:r>
              <a:rPr lang="en-GB" b="1" dirty="0" err="1">
                <a:solidFill>
                  <a:schemeClr val="bg1">
                    <a:lumMod val="75000"/>
                  </a:schemeClr>
                </a:solidFill>
              </a:rPr>
              <a:t>msbas</a:t>
            </a:r>
            <a:r>
              <a:rPr lang="en-GB" b="1" dirty="0">
                <a:solidFill>
                  <a:schemeClr val="bg1">
                    <a:lumMod val="75000"/>
                  </a:schemeClr>
                </a:solidFill>
              </a:rPr>
              <a:t> inversion</a:t>
            </a:r>
          </a:p>
          <a:p>
            <a:r>
              <a:rPr lang="en-GB" b="1" dirty="0">
                <a:solidFill>
                  <a:schemeClr val="bg1">
                    <a:lumMod val="75000"/>
                  </a:schemeClr>
                </a:solidFill>
              </a:rPr>
              <a:t>Selecting the best inversion parameters</a:t>
            </a:r>
          </a:p>
          <a:p>
            <a:r>
              <a:rPr lang="en-GB" sz="1800" b="1" dirty="0"/>
              <a:t>Additional pairs selection</a:t>
            </a:r>
            <a:r>
              <a:rPr lang="en-GB" b="1" dirty="0"/>
              <a:t>:</a:t>
            </a:r>
          </a:p>
          <a:p>
            <a:pPr marL="800100" lvl="1" indent="-342900">
              <a:buFont typeface="Arial" panose="020B0604020202020204" pitchFamily="34" charset="0"/>
              <a:buChar char="•"/>
            </a:pPr>
            <a:r>
              <a:rPr lang="en-GB" sz="1600" b="1" dirty="0">
                <a:solidFill>
                  <a:schemeClr val="bg1">
                    <a:lumMod val="75000"/>
                  </a:schemeClr>
                </a:solidFill>
              </a:rPr>
              <a:t>Coherence threshold</a:t>
            </a:r>
          </a:p>
          <a:p>
            <a:pPr marL="800100" lvl="1" indent="-342900">
              <a:buFont typeface="Arial" panose="020B0604020202020204" pitchFamily="34" charset="0"/>
              <a:buChar char="•"/>
            </a:pPr>
            <a:r>
              <a:rPr lang="nl-BE" sz="1600" b="1" dirty="0">
                <a:solidFill>
                  <a:schemeClr val="bg1">
                    <a:lumMod val="75000"/>
                  </a:schemeClr>
                </a:solidFill>
              </a:rPr>
              <a:t>Start – stop dates</a:t>
            </a:r>
            <a:endParaRPr lang="en-GB" sz="1600" b="1" dirty="0">
              <a:solidFill>
                <a:schemeClr val="bg1">
                  <a:lumMod val="75000"/>
                </a:schemeClr>
              </a:solidFill>
            </a:endParaRPr>
          </a:p>
          <a:p>
            <a:pPr marL="800100" lvl="1" indent="-342900">
              <a:buFont typeface="Arial" panose="020B0604020202020204" pitchFamily="34" charset="0"/>
              <a:buChar char="•"/>
            </a:pPr>
            <a:r>
              <a:rPr lang="en-GB" sz="1600" b="1" dirty="0">
                <a:solidFill>
                  <a:schemeClr val="bg1">
                    <a:lumMod val="75000"/>
                  </a:schemeClr>
                </a:solidFill>
              </a:rPr>
              <a:t>Optimisation (</a:t>
            </a:r>
            <a:r>
              <a:rPr lang="en-GB" sz="1600" b="1" dirty="0" err="1">
                <a:solidFill>
                  <a:schemeClr val="bg1">
                    <a:lumMod val="75000"/>
                  </a:schemeClr>
                </a:solidFill>
              </a:rPr>
              <a:t>cfr</a:t>
            </a:r>
            <a:r>
              <a:rPr lang="en-GB" sz="1600" b="1" dirty="0">
                <a:solidFill>
                  <a:schemeClr val="bg1">
                    <a:lumMod val="75000"/>
                  </a:schemeClr>
                </a:solidFill>
              </a:rPr>
              <a:t> Delphine </a:t>
            </a:r>
            <a:r>
              <a:rPr lang="en-GB" sz="1600" b="1" dirty="0" err="1">
                <a:solidFill>
                  <a:schemeClr val="bg1">
                    <a:lumMod val="75000"/>
                  </a:schemeClr>
                </a:solidFill>
              </a:rPr>
              <a:t>Smitarello’s</a:t>
            </a:r>
            <a:r>
              <a:rPr lang="en-GB" sz="1600" b="1" dirty="0">
                <a:solidFill>
                  <a:schemeClr val="bg1">
                    <a:lumMod val="75000"/>
                  </a:schemeClr>
                </a:solidFill>
              </a:rPr>
              <a:t> ppt) or Max 3 times</a:t>
            </a:r>
          </a:p>
          <a:p>
            <a:pPr marL="800100" lvl="1" indent="-342900">
              <a:buFont typeface="Arial" panose="020B0604020202020204" pitchFamily="34" charset="0"/>
              <a:buChar char="•"/>
            </a:pPr>
            <a:r>
              <a:rPr lang="en-GB" sz="1600" b="1" dirty="0"/>
              <a:t>Phase closure</a:t>
            </a:r>
            <a:endParaRPr lang="en-LU" sz="1600" dirty="0"/>
          </a:p>
        </p:txBody>
      </p:sp>
      <p:sp>
        <p:nvSpPr>
          <p:cNvPr id="8" name="TextBox 7">
            <a:extLst>
              <a:ext uri="{FF2B5EF4-FFF2-40B4-BE49-F238E27FC236}">
                <a16:creationId xmlns:a16="http://schemas.microsoft.com/office/drawing/2014/main" id="{3852B5A9-7A82-7B7A-3E52-F41D62BF4B02}"/>
              </a:ext>
            </a:extLst>
          </p:cNvPr>
          <p:cNvSpPr txBox="1"/>
          <p:nvPr/>
        </p:nvSpPr>
        <p:spPr>
          <a:xfrm>
            <a:off x="1245711" y="3138816"/>
            <a:ext cx="10328338" cy="3031599"/>
          </a:xfrm>
          <a:prstGeom prst="rect">
            <a:avLst/>
          </a:prstGeom>
          <a:noFill/>
        </p:spPr>
        <p:txBody>
          <a:bodyPr wrap="square" rtlCol="0">
            <a:spAutoFit/>
          </a:bodyPr>
          <a:lstStyle/>
          <a:p>
            <a:pPr>
              <a:spcAft>
                <a:spcPts val="600"/>
              </a:spcAft>
            </a:pPr>
            <a:r>
              <a:rPr lang="nl-BE" sz="1600" dirty="0"/>
              <a:t>To </a:t>
            </a:r>
            <a:r>
              <a:rPr lang="en-US" sz="1600" dirty="0">
                <a:effectLst/>
                <a:ea typeface="Times New Roman" panose="02020603050405020304" pitchFamily="18" charset="0"/>
              </a:rPr>
              <a:t>search for possible interferograms affected by unwrapping error by checking phase closure consistency between triangles of pairs, run the following scripts: </a:t>
            </a:r>
            <a:r>
              <a:rPr lang="en-LU" sz="1600" dirty="0">
                <a:effectLst/>
              </a:rPr>
              <a:t> </a:t>
            </a:r>
            <a:r>
              <a:rPr lang="nl-BE" sz="1600" dirty="0"/>
              <a:t> </a:t>
            </a:r>
          </a:p>
          <a:p>
            <a:pPr marL="285750" indent="-285750">
              <a:spcAft>
                <a:spcPts val="600"/>
              </a:spcAft>
              <a:buFont typeface="Wingdings" pitchFamily="2" charset="2"/>
              <a:buChar char="Ø"/>
            </a:pPr>
            <a:r>
              <a:rPr lang="en-US" sz="1600" b="1" i="1" dirty="0" err="1">
                <a:solidFill>
                  <a:srgbClr val="000000"/>
                </a:solidFill>
                <a:effectLst/>
                <a:ea typeface="Arial Unicode MS" panose="020B0604020202020204" pitchFamily="34" charset="-128"/>
                <a:cs typeface="Arial Unicode MS" panose="020B0604020202020204" pitchFamily="34" charset="-128"/>
              </a:rPr>
              <a:t>Extract_Triangles.sh</a:t>
            </a:r>
            <a:r>
              <a:rPr lang="en-US" sz="1600" b="1" i="1" dirty="0">
                <a:solidFill>
                  <a:srgbClr val="000000"/>
                </a:solidFill>
                <a:effectLst/>
                <a:ea typeface="Arial Unicode MS" panose="020B0604020202020204" pitchFamily="34" charset="-128"/>
                <a:cs typeface="Arial Unicode MS" panose="020B0604020202020204" pitchFamily="34" charset="-128"/>
              </a:rPr>
              <a:t> </a:t>
            </a:r>
            <a:r>
              <a:rPr lang="en-US" sz="1600" dirty="0">
                <a:solidFill>
                  <a:srgbClr val="000000"/>
                </a:solidFill>
                <a:effectLst/>
                <a:ea typeface="Arial Unicode MS" panose="020B0604020202020204" pitchFamily="34" charset="-128"/>
                <a:cs typeface="Arial Unicode MS" panose="020B0604020202020204" pitchFamily="34" charset="-128"/>
              </a:rPr>
              <a:t>to list all the triangles from the list of pairs </a:t>
            </a:r>
            <a:br>
              <a:rPr lang="en-US" sz="1600" dirty="0">
                <a:solidFill>
                  <a:srgbClr val="000000"/>
                </a:solidFill>
                <a:effectLst/>
                <a:ea typeface="Arial Unicode MS" panose="020B0604020202020204" pitchFamily="34" charset="-128"/>
                <a:cs typeface="Arial Unicode MS" panose="020B0604020202020204" pitchFamily="34" charset="-128"/>
              </a:rPr>
            </a:br>
            <a:r>
              <a:rPr lang="en-US" sz="1600" dirty="0">
                <a:solidFill>
                  <a:srgbClr val="000000"/>
                </a:solidFill>
                <a:effectLst/>
                <a:ea typeface="Arial Unicode MS" panose="020B0604020202020204" pitchFamily="34" charset="-128"/>
                <a:cs typeface="Arial Unicode MS" panose="020B0604020202020204" pitchFamily="34" charset="-128"/>
              </a:rPr>
              <a:t>(</a:t>
            </a:r>
            <a:r>
              <a:rPr lang="en-US" sz="1600" dirty="0" err="1">
                <a:solidFill>
                  <a:srgbClr val="000000"/>
                </a:solidFill>
                <a:effectLst/>
                <a:ea typeface="Arial Unicode MS" panose="020B0604020202020204" pitchFamily="34" charset="-128"/>
                <a:cs typeface="Arial Unicode MS" panose="020B0604020202020204" pitchFamily="34" charset="-128"/>
              </a:rPr>
              <a:t>eg</a:t>
            </a:r>
            <a:r>
              <a:rPr lang="en-US" sz="1600" dirty="0">
                <a:solidFill>
                  <a:srgbClr val="000000"/>
                </a:solidFill>
                <a:ea typeface="Arial Unicode MS" panose="020B0604020202020204" pitchFamily="34" charset="-128"/>
                <a:cs typeface="Arial Unicode MS" panose="020B0604020202020204" pitchFamily="34" charset="-128"/>
              </a:rPr>
              <a:t> </a:t>
            </a:r>
            <a:r>
              <a:rPr lang="en-US" sz="1600" dirty="0">
                <a:solidFill>
                  <a:srgbClr val="00B050"/>
                </a:solidFill>
                <a:effectLst/>
                <a:ea typeface="Times New Roman" panose="02020603050405020304" pitchFamily="18" charset="0"/>
              </a:rPr>
              <a:t>$PATH_1650/SAR_SM/MSBAS/</a:t>
            </a:r>
            <a:r>
              <a:rPr lang="en-US" sz="1600" i="1" dirty="0">
                <a:solidFill>
                  <a:srgbClr val="00B050"/>
                </a:solidFill>
                <a:effectLst/>
                <a:ea typeface="Times New Roman" panose="02020603050405020304" pitchFamily="18" charset="0"/>
              </a:rPr>
              <a:t>Region</a:t>
            </a:r>
            <a:r>
              <a:rPr lang="en-US" sz="1600" dirty="0">
                <a:solidFill>
                  <a:srgbClr val="00B050"/>
                </a:solidFill>
                <a:effectLst/>
                <a:ea typeface="Times New Roman" panose="02020603050405020304" pitchFamily="18" charset="0"/>
              </a:rPr>
              <a:t>/</a:t>
            </a:r>
            <a:r>
              <a:rPr lang="en-US" sz="1600" dirty="0" err="1">
                <a:solidFill>
                  <a:srgbClr val="00B050"/>
                </a:solidFill>
                <a:effectLst/>
                <a:ea typeface="Times New Roman" panose="02020603050405020304" pitchFamily="18" charset="0"/>
              </a:rPr>
              <a:t>set</a:t>
            </a:r>
            <a:r>
              <a:rPr lang="en-US" sz="1600" i="1" dirty="0" err="1">
                <a:solidFill>
                  <a:srgbClr val="00B050"/>
                </a:solidFill>
                <a:effectLst/>
                <a:ea typeface="Times New Roman" panose="02020603050405020304" pitchFamily="18" charset="0"/>
              </a:rPr>
              <a:t>i</a:t>
            </a:r>
            <a:r>
              <a:rPr lang="en-US" sz="1600" dirty="0">
                <a:solidFill>
                  <a:srgbClr val="00B050"/>
                </a:solidFill>
                <a:effectLst/>
                <a:ea typeface="Times New Roman" panose="02020603050405020304" pitchFamily="18" charset="0"/>
              </a:rPr>
              <a:t>/table_</a:t>
            </a:r>
            <a:r>
              <a:rPr lang="en-US" sz="1600" i="1" dirty="0">
                <a:solidFill>
                  <a:srgbClr val="00B050"/>
                </a:solidFill>
                <a:effectLst/>
                <a:ea typeface="Times New Roman" panose="02020603050405020304" pitchFamily="18" charset="0"/>
              </a:rPr>
              <a:t>0_MaxBp_0_MaxBt</a:t>
            </a:r>
            <a:r>
              <a:rPr lang="en-US" sz="1600" dirty="0">
                <a:solidFill>
                  <a:srgbClr val="00B050"/>
                </a:solidFill>
                <a:effectLst/>
                <a:ea typeface="Times New Roman" panose="02020603050405020304" pitchFamily="18" charset="0"/>
              </a:rPr>
              <a:t>.txt</a:t>
            </a:r>
            <a:r>
              <a:rPr lang="en-US" sz="1600" dirty="0">
                <a:effectLst/>
                <a:ea typeface="Times New Roman" panose="02020603050405020304" pitchFamily="18" charset="0"/>
              </a:rPr>
              <a:t>)</a:t>
            </a:r>
            <a:br>
              <a:rPr lang="en-US" sz="1600" dirty="0">
                <a:effectLst/>
                <a:ea typeface="Times New Roman" panose="02020603050405020304" pitchFamily="18" charset="0"/>
              </a:rPr>
            </a:br>
            <a:r>
              <a:rPr lang="en-LU" sz="1600" dirty="0">
                <a:effectLst/>
              </a:rPr>
              <a:t> saved in a file </a:t>
            </a:r>
            <a:r>
              <a:rPr lang="en-LU" sz="1600" dirty="0">
                <a:solidFill>
                  <a:srgbClr val="00B050"/>
                </a:solidFill>
                <a:effectLst/>
              </a:rPr>
              <a:t>_Triangles/</a:t>
            </a:r>
            <a:r>
              <a:rPr lang="en-US" sz="1600" i="1" dirty="0" err="1">
                <a:solidFill>
                  <a:srgbClr val="4472C4"/>
                </a:solidFill>
                <a:effectLst/>
                <a:ea typeface="Arial Unicode MS" panose="020B0604020202020204" pitchFamily="34" charset="-128"/>
                <a:cs typeface="Arial Unicode MS" panose="020B0604020202020204" pitchFamily="34" charset="-128"/>
              </a:rPr>
              <a:t>List_Triangels.txt</a:t>
            </a:r>
            <a:r>
              <a:rPr lang="en-US" sz="1600" dirty="0">
                <a:solidFill>
                  <a:srgbClr val="000000"/>
                </a:solidFill>
                <a:effectLst/>
                <a:ea typeface="Arial Unicode MS" panose="020B0604020202020204" pitchFamily="34" charset="-128"/>
                <a:cs typeface="Arial Unicode MS" panose="020B0604020202020204" pitchFamily="34" charset="-128"/>
              </a:rPr>
              <a:t>. </a:t>
            </a:r>
            <a:endParaRPr lang="en-LU" sz="1600" dirty="0">
              <a:effectLst/>
            </a:endParaRPr>
          </a:p>
          <a:p>
            <a:pPr marL="285750" indent="-285750">
              <a:spcAft>
                <a:spcPts val="600"/>
              </a:spcAft>
              <a:buFont typeface="Wingdings" pitchFamily="2" charset="2"/>
              <a:buChar char="Ø"/>
            </a:pPr>
            <a:r>
              <a:rPr lang="en-US" sz="1600" b="1" i="1" dirty="0" err="1">
                <a:effectLst/>
                <a:ea typeface="Times New Roman" panose="02020603050405020304" pitchFamily="18" charset="0"/>
              </a:rPr>
              <a:t>Check_Closure_All_Triangles.sh</a:t>
            </a:r>
            <a:r>
              <a:rPr lang="en-US" sz="1600" dirty="0">
                <a:effectLst/>
                <a:ea typeface="Times New Roman" panose="02020603050405020304" pitchFamily="18" charset="0"/>
              </a:rPr>
              <a:t> to check unwrapping error in all triangles. It computes the mean phase based on a </a:t>
            </a:r>
            <a:r>
              <a:rPr lang="en-US" sz="1600" dirty="0" err="1">
                <a:effectLst/>
                <a:ea typeface="Times New Roman" panose="02020603050405020304" pitchFamily="18" charset="0"/>
              </a:rPr>
              <a:t>kml</a:t>
            </a:r>
            <a:r>
              <a:rPr lang="en-US" sz="1600" dirty="0">
                <a:effectLst/>
                <a:ea typeface="Times New Roman" panose="02020603050405020304" pitchFamily="18" charset="0"/>
              </a:rPr>
              <a:t> provided as parameter and consider that there is or there is no phase closure error based on an offset provided also as a parameter. </a:t>
            </a:r>
            <a:r>
              <a:rPr lang="en-US" sz="1600" dirty="0">
                <a:solidFill>
                  <a:srgbClr val="000000"/>
                </a:solidFill>
                <a:effectLst/>
                <a:ea typeface="Arial Unicode MS" panose="020B0604020202020204" pitchFamily="34" charset="-128"/>
                <a:cs typeface="Arial Unicode MS" panose="020B0604020202020204" pitchFamily="34" charset="-128"/>
              </a:rPr>
              <a:t>It outputs 3 files in </a:t>
            </a:r>
            <a:r>
              <a:rPr lang="en-LU" sz="1600" dirty="0"/>
              <a:t> </a:t>
            </a:r>
            <a:r>
              <a:rPr lang="en-LU" sz="1600" dirty="0">
                <a:solidFill>
                  <a:srgbClr val="00B050"/>
                </a:solidFill>
              </a:rPr>
              <a:t>…/</a:t>
            </a:r>
            <a:r>
              <a:rPr lang="en-US" sz="1600" dirty="0">
                <a:solidFill>
                  <a:srgbClr val="00B050"/>
                </a:solidFill>
                <a:effectLst/>
                <a:ea typeface="Times New Roman" panose="02020603050405020304" pitchFamily="18" charset="0"/>
              </a:rPr>
              <a:t>SAR_MASSPROCESS/</a:t>
            </a:r>
            <a:r>
              <a:rPr lang="en-US" sz="1600" i="1" dirty="0">
                <a:solidFill>
                  <a:srgbClr val="00B050"/>
                </a:solidFill>
                <a:effectLst/>
                <a:ea typeface="Times New Roman" panose="02020603050405020304" pitchFamily="18" charset="0"/>
              </a:rPr>
              <a:t>SAT</a:t>
            </a:r>
            <a:r>
              <a:rPr lang="en-US" sz="1600" dirty="0">
                <a:solidFill>
                  <a:srgbClr val="00B050"/>
                </a:solidFill>
                <a:effectLst/>
                <a:ea typeface="Times New Roman" panose="02020603050405020304" pitchFamily="18" charset="0"/>
              </a:rPr>
              <a:t>/</a:t>
            </a:r>
            <a:r>
              <a:rPr lang="en-US" sz="1600" i="1" dirty="0">
                <a:solidFill>
                  <a:srgbClr val="00B050"/>
                </a:solidFill>
                <a:effectLst/>
                <a:ea typeface="Times New Roman" panose="02020603050405020304" pitchFamily="18" charset="0"/>
              </a:rPr>
              <a:t>TRK</a:t>
            </a:r>
            <a:r>
              <a:rPr lang="en-US" sz="1600" dirty="0">
                <a:solidFill>
                  <a:srgbClr val="00B050"/>
                </a:solidFill>
                <a:effectLst/>
                <a:ea typeface="Times New Roman" panose="02020603050405020304" pitchFamily="18" charset="0"/>
              </a:rPr>
              <a:t>/</a:t>
            </a:r>
            <a:r>
              <a:rPr lang="en-US" sz="1600" i="1" dirty="0">
                <a:solidFill>
                  <a:srgbClr val="00B050"/>
                </a:solidFill>
                <a:effectLst/>
                <a:ea typeface="Times New Roman" panose="02020603050405020304" pitchFamily="18" charset="0"/>
              </a:rPr>
              <a:t>REGION</a:t>
            </a:r>
            <a:r>
              <a:rPr lang="en-US" sz="1600" dirty="0">
                <a:solidFill>
                  <a:srgbClr val="00B050"/>
                </a:solidFill>
                <a:effectLst/>
                <a:ea typeface="Times New Roman" panose="02020603050405020304" pitchFamily="18" charset="0"/>
              </a:rPr>
              <a:t>_</a:t>
            </a:r>
            <a:r>
              <a:rPr lang="en-US" sz="1600" i="1" dirty="0">
                <a:solidFill>
                  <a:srgbClr val="00B050"/>
                </a:solidFill>
                <a:effectLst/>
                <a:ea typeface="Times New Roman" panose="02020603050405020304" pitchFamily="18" charset="0"/>
              </a:rPr>
              <a:t>ML</a:t>
            </a:r>
            <a:r>
              <a:rPr lang="en-US" sz="1600" dirty="0">
                <a:solidFill>
                  <a:srgbClr val="00B050"/>
                </a:solidFill>
                <a:effectLst/>
                <a:ea typeface="Times New Roman" panose="02020603050405020304" pitchFamily="18" charset="0"/>
              </a:rPr>
              <a:t>/Geocoded/_</a:t>
            </a:r>
            <a:r>
              <a:rPr lang="en-US" sz="1600" dirty="0" err="1">
                <a:solidFill>
                  <a:srgbClr val="00B050"/>
                </a:solidFill>
                <a:effectLst/>
                <a:ea typeface="Times New Roman" panose="02020603050405020304" pitchFamily="18" charset="0"/>
              </a:rPr>
              <a:t>CheckTriangles.txt</a:t>
            </a:r>
            <a:r>
              <a:rPr lang="en-US" sz="1600" dirty="0">
                <a:solidFill>
                  <a:srgbClr val="00B050"/>
                </a:solidFill>
                <a:effectLst/>
                <a:ea typeface="Times New Roman" panose="02020603050405020304" pitchFamily="18" charset="0"/>
              </a:rPr>
              <a:t>/</a:t>
            </a:r>
            <a:r>
              <a:rPr lang="en-US" sz="1600" dirty="0">
                <a:solidFill>
                  <a:srgbClr val="000000"/>
                </a:solidFill>
                <a:effectLst/>
                <a:ea typeface="Arial Unicode MS" panose="020B0604020202020204" pitchFamily="34" charset="-128"/>
                <a:cs typeface="Arial Unicode MS" panose="020B0604020202020204" pitchFamily="34" charset="-128"/>
              </a:rPr>
              <a:t>:</a:t>
            </a:r>
            <a:br>
              <a:rPr lang="en-US" sz="1600" dirty="0">
                <a:solidFill>
                  <a:srgbClr val="000000"/>
                </a:solidFill>
                <a:effectLst/>
                <a:ea typeface="Arial Unicode MS" panose="020B0604020202020204" pitchFamily="34" charset="-128"/>
                <a:cs typeface="Arial Unicode MS" panose="020B0604020202020204" pitchFamily="34" charset="-128"/>
              </a:rPr>
            </a:br>
            <a:r>
              <a:rPr lang="en-US" sz="1600" dirty="0">
                <a:solidFill>
                  <a:srgbClr val="000000"/>
                </a:solidFill>
                <a:effectLst/>
                <a:ea typeface="Arial Unicode MS" panose="020B0604020202020204" pitchFamily="34" charset="-128"/>
                <a:cs typeface="Arial Unicode MS" panose="020B0604020202020204" pitchFamily="34" charset="-128"/>
              </a:rPr>
              <a:t>_</a:t>
            </a:r>
            <a:r>
              <a:rPr lang="en-US" sz="1600" dirty="0" err="1">
                <a:solidFill>
                  <a:srgbClr val="4472C4"/>
                </a:solidFill>
                <a:effectLst/>
                <a:ea typeface="Arial Unicode MS" panose="020B0604020202020204" pitchFamily="34" charset="-128"/>
                <a:cs typeface="Arial Unicode MS" panose="020B0604020202020204" pitchFamily="34" charset="-128"/>
              </a:rPr>
              <a:t>Good_Closure.txt</a:t>
            </a:r>
            <a:r>
              <a:rPr lang="en-US" sz="1600" dirty="0">
                <a:effectLst/>
                <a:ea typeface="Arial Unicode MS" panose="020B0604020202020204" pitchFamily="34" charset="-128"/>
                <a:cs typeface="Arial Unicode MS" panose="020B0604020202020204" pitchFamily="34" charset="-128"/>
              </a:rPr>
              <a:t>, </a:t>
            </a:r>
            <a:r>
              <a:rPr lang="en-US" sz="1600" dirty="0">
                <a:solidFill>
                  <a:srgbClr val="000000"/>
                </a:solidFill>
                <a:effectLst/>
                <a:ea typeface="Arial Unicode MS" panose="020B0604020202020204" pitchFamily="34" charset="-128"/>
                <a:cs typeface="Arial Unicode MS" panose="020B0604020202020204" pitchFamily="34" charset="-128"/>
              </a:rPr>
              <a:t> </a:t>
            </a:r>
            <a:r>
              <a:rPr lang="en-US" sz="1600" dirty="0">
                <a:solidFill>
                  <a:srgbClr val="4472C4"/>
                </a:solidFill>
                <a:effectLst/>
                <a:ea typeface="Arial Unicode MS" panose="020B0604020202020204" pitchFamily="34" charset="-128"/>
                <a:cs typeface="Arial Unicode MS" panose="020B0604020202020204" pitchFamily="34" charset="-128"/>
              </a:rPr>
              <a:t>_</a:t>
            </a:r>
            <a:r>
              <a:rPr lang="en-US" sz="1600" dirty="0" err="1">
                <a:solidFill>
                  <a:srgbClr val="4472C4"/>
                </a:solidFill>
                <a:effectLst/>
                <a:ea typeface="Arial Unicode MS" panose="020B0604020202020204" pitchFamily="34" charset="-128"/>
                <a:cs typeface="Arial Unicode MS" panose="020B0604020202020204" pitchFamily="34" charset="-128"/>
              </a:rPr>
              <a:t>Wrong_Closure.txt</a:t>
            </a:r>
            <a:r>
              <a:rPr lang="en-US" sz="1600" dirty="0">
                <a:solidFill>
                  <a:srgbClr val="4472C4"/>
                </a:solidFill>
                <a:effectLst/>
                <a:ea typeface="Arial Unicode MS" panose="020B0604020202020204" pitchFamily="34" charset="-128"/>
                <a:cs typeface="Arial Unicode MS" panose="020B0604020202020204" pitchFamily="34" charset="-128"/>
              </a:rPr>
              <a:t>  </a:t>
            </a:r>
            <a:r>
              <a:rPr lang="en-US" sz="1600" dirty="0">
                <a:effectLst/>
                <a:ea typeface="Arial Unicode MS" panose="020B0604020202020204" pitchFamily="34" charset="-128"/>
                <a:cs typeface="Arial Unicode MS" panose="020B0604020202020204" pitchFamily="34" charset="-128"/>
              </a:rPr>
              <a:t>and </a:t>
            </a:r>
            <a:r>
              <a:rPr lang="en-US" sz="1600" dirty="0">
                <a:solidFill>
                  <a:srgbClr val="4472C4"/>
                </a:solidFill>
                <a:effectLst/>
                <a:ea typeface="Arial Unicode MS" panose="020B0604020202020204" pitchFamily="34" charset="-128"/>
                <a:cs typeface="Arial Unicode MS" panose="020B0604020202020204" pitchFamily="34" charset="-128"/>
              </a:rPr>
              <a:t>_</a:t>
            </a:r>
            <a:r>
              <a:rPr lang="en-US" sz="1600" dirty="0" err="1">
                <a:solidFill>
                  <a:srgbClr val="4472C4"/>
                </a:solidFill>
                <a:effectLst/>
                <a:ea typeface="Arial Unicode MS" panose="020B0604020202020204" pitchFamily="34" charset="-128"/>
                <a:cs typeface="Arial Unicode MS" panose="020B0604020202020204" pitchFamily="34" charset="-128"/>
              </a:rPr>
              <a:t>Pairs_To_Clean_From_WrongClosure_NotIn_GoodClosure.txt</a:t>
            </a:r>
            <a:r>
              <a:rPr lang="en-US" sz="1600" dirty="0">
                <a:solidFill>
                  <a:srgbClr val="4472C4"/>
                </a:solidFill>
                <a:effectLst/>
                <a:ea typeface="Arial Unicode MS" panose="020B0604020202020204" pitchFamily="34" charset="-128"/>
                <a:cs typeface="Arial Unicode MS" panose="020B0604020202020204" pitchFamily="34" charset="-128"/>
              </a:rPr>
              <a:t> </a:t>
            </a:r>
            <a:endParaRPr lang="en-US" sz="1600" dirty="0">
              <a:effectLst/>
              <a:ea typeface="Times New Roman" panose="02020603050405020304" pitchFamily="18" charset="0"/>
            </a:endParaRPr>
          </a:p>
          <a:p>
            <a:pPr marL="285750" indent="-285750">
              <a:spcAft>
                <a:spcPts val="600"/>
              </a:spcAft>
              <a:buFont typeface="Wingdings" pitchFamily="2" charset="2"/>
              <a:buChar char="Ø"/>
            </a:pPr>
            <a:r>
              <a:rPr lang="en-US" sz="1600" dirty="0">
                <a:effectLst/>
                <a:ea typeface="Times New Roman" panose="02020603050405020304" pitchFamily="18" charset="0"/>
              </a:rPr>
              <a:t> Wrong pairs in </a:t>
            </a:r>
            <a:r>
              <a:rPr lang="en-US" sz="1600" dirty="0">
                <a:solidFill>
                  <a:srgbClr val="4472C4"/>
                </a:solidFill>
                <a:effectLst/>
                <a:ea typeface="Arial Unicode MS" panose="020B0604020202020204" pitchFamily="34" charset="-128"/>
                <a:cs typeface="Arial Unicode MS" panose="020B0604020202020204" pitchFamily="34" charset="-128"/>
              </a:rPr>
              <a:t>_</a:t>
            </a:r>
            <a:r>
              <a:rPr lang="en-US" sz="1600" dirty="0" err="1">
                <a:solidFill>
                  <a:srgbClr val="4472C4"/>
                </a:solidFill>
                <a:effectLst/>
                <a:ea typeface="Arial Unicode MS" panose="020B0604020202020204" pitchFamily="34" charset="-128"/>
                <a:cs typeface="Arial Unicode MS" panose="020B0604020202020204" pitchFamily="34" charset="-128"/>
              </a:rPr>
              <a:t>Pairs_To_Clean_From_WrongClosure_NotIn_GoodClosure.txt</a:t>
            </a:r>
            <a:r>
              <a:rPr lang="en-US" sz="1600" dirty="0">
                <a:solidFill>
                  <a:srgbClr val="4472C4"/>
                </a:solidFill>
                <a:effectLst/>
                <a:ea typeface="Arial Unicode MS" panose="020B0604020202020204" pitchFamily="34" charset="-128"/>
                <a:cs typeface="Arial Unicode MS" panose="020B0604020202020204" pitchFamily="34" charset="-128"/>
              </a:rPr>
              <a:t> </a:t>
            </a:r>
            <a:r>
              <a:rPr lang="en-US" sz="1600" dirty="0">
                <a:effectLst/>
                <a:ea typeface="Times New Roman" panose="02020603050405020304" pitchFamily="18" charset="0"/>
              </a:rPr>
              <a:t>can be rejected from MSBAS by running </a:t>
            </a:r>
            <a:br>
              <a:rPr lang="en-US" sz="1600" dirty="0">
                <a:effectLst/>
                <a:ea typeface="Times New Roman" panose="02020603050405020304" pitchFamily="18" charset="0"/>
              </a:rPr>
            </a:br>
            <a:r>
              <a:rPr lang="en-US" sz="1600" b="1" i="1" dirty="0" err="1">
                <a:effectLst/>
                <a:ea typeface="Times New Roman" panose="02020603050405020304" pitchFamily="18" charset="0"/>
              </a:rPr>
              <a:t>Remove_Pairs_From_BaselineOptimisation.sh</a:t>
            </a:r>
            <a:endParaRPr lang="en-LU" sz="1600" b="1" i="1" dirty="0"/>
          </a:p>
        </p:txBody>
      </p:sp>
    </p:spTree>
    <p:extLst>
      <p:ext uri="{BB962C8B-B14F-4D97-AF65-F5344CB8AC3E}">
        <p14:creationId xmlns:p14="http://schemas.microsoft.com/office/powerpoint/2010/main" val="315093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8" name="TextBox 7">
            <a:extLst>
              <a:ext uri="{FF2B5EF4-FFF2-40B4-BE49-F238E27FC236}">
                <a16:creationId xmlns:a16="http://schemas.microsoft.com/office/drawing/2014/main" id="{3852B5A9-7A82-7B7A-3E52-F41D62BF4B02}"/>
              </a:ext>
            </a:extLst>
          </p:cNvPr>
          <p:cNvSpPr txBox="1"/>
          <p:nvPr/>
        </p:nvSpPr>
        <p:spPr>
          <a:xfrm>
            <a:off x="167314" y="1100304"/>
            <a:ext cx="11981689" cy="5062924"/>
          </a:xfrm>
          <a:prstGeom prst="rect">
            <a:avLst/>
          </a:prstGeom>
          <a:noFill/>
        </p:spPr>
        <p:txBody>
          <a:bodyPr wrap="square" rtlCol="0">
            <a:spAutoFit/>
          </a:bodyPr>
          <a:lstStyle/>
          <a:p>
            <a:pPr>
              <a:spcAft>
                <a:spcPts val="600"/>
              </a:spcAft>
            </a:pPr>
            <a:r>
              <a:rPr lang="nl-BE" sz="1600" dirty="0"/>
              <a:t>To test phase closure with Argentine dataset (</a:t>
            </a:r>
            <a:r>
              <a:rPr lang="nl-BE" sz="1600" dirty="0">
                <a:solidFill>
                  <a:srgbClr val="FF0000"/>
                </a:solidFill>
              </a:rPr>
              <a:t>beware</a:t>
            </a:r>
            <a:r>
              <a:rPr lang="nl-BE" sz="1600" dirty="0"/>
              <a:t>: need </a:t>
            </a:r>
            <a:r>
              <a:rPr lang="en-US" sz="1600" b="1" i="1" dirty="0" err="1">
                <a:effectLst/>
                <a:ea typeface="Times New Roman" panose="02020603050405020304" pitchFamily="18" charset="0"/>
              </a:rPr>
              <a:t>Check_Closure_All_Triangles.sh</a:t>
            </a:r>
            <a:r>
              <a:rPr lang="en-US" sz="1600" dirty="0">
                <a:solidFill>
                  <a:srgbClr val="00B050"/>
                </a:solidFill>
                <a:effectLst/>
                <a:ea typeface="Times New Roman" panose="02020603050405020304" pitchFamily="18" charset="0"/>
              </a:rPr>
              <a:t> </a:t>
            </a:r>
            <a:r>
              <a:rPr lang="en-US" sz="1600" dirty="0">
                <a:effectLst/>
                <a:ea typeface="Times New Roman" panose="02020603050405020304" pitchFamily="18" charset="0"/>
              </a:rPr>
              <a:t>&gt;</a:t>
            </a:r>
            <a:r>
              <a:rPr lang="en-US" sz="1600" dirty="0">
                <a:solidFill>
                  <a:srgbClr val="00B050"/>
                </a:solidFill>
                <a:effectLst/>
                <a:ea typeface="Times New Roman" panose="02020603050405020304" pitchFamily="18" charset="0"/>
              </a:rPr>
              <a:t> </a:t>
            </a:r>
            <a:r>
              <a:rPr lang="nl-BE" sz="1600" dirty="0">
                <a:solidFill>
                  <a:srgbClr val="FF0000"/>
                </a:solidFill>
              </a:rPr>
              <a:t>V1.4</a:t>
            </a:r>
            <a:r>
              <a:rPr lang="nl-BE" sz="1600" dirty="0"/>
              <a:t>)</a:t>
            </a:r>
            <a:r>
              <a:rPr lang="en-US" sz="1600" dirty="0">
                <a:effectLst/>
                <a:ea typeface="Times New Roman" panose="02020603050405020304" pitchFamily="18" charset="0"/>
              </a:rPr>
              <a:t>: </a:t>
            </a:r>
            <a:r>
              <a:rPr lang="en-LU" sz="1600" dirty="0">
                <a:effectLst/>
              </a:rPr>
              <a:t> </a:t>
            </a:r>
            <a:r>
              <a:rPr lang="nl-BE" sz="1600" dirty="0"/>
              <a:t> </a:t>
            </a:r>
            <a:br>
              <a:rPr lang="nl-BE" sz="1600" dirty="0"/>
            </a:br>
            <a:endParaRPr lang="nl-BE" sz="800" dirty="0"/>
          </a:p>
          <a:p>
            <a:pPr marL="285750" indent="-285750">
              <a:spcAft>
                <a:spcPts val="600"/>
              </a:spcAft>
              <a:buFont typeface="Wingdings" pitchFamily="2" charset="2"/>
              <a:buChar char="Ø"/>
            </a:pPr>
            <a:r>
              <a:rPr lang="en-US" sz="1400" b="1" i="1" dirty="0" err="1">
                <a:solidFill>
                  <a:srgbClr val="000000"/>
                </a:solidFill>
                <a:effectLst/>
                <a:ea typeface="Arial Unicode MS" panose="020B0604020202020204" pitchFamily="34" charset="-128"/>
                <a:cs typeface="Arial Unicode MS" panose="020B0604020202020204" pitchFamily="34" charset="-128"/>
              </a:rPr>
              <a:t>Extract_Triangles.sh</a:t>
            </a:r>
            <a:r>
              <a:rPr lang="en-US" sz="1400" b="1" i="1" dirty="0">
                <a:solidFill>
                  <a:srgbClr val="000000"/>
                </a:solidFill>
                <a:effectLst/>
                <a:ea typeface="Arial Unicode MS" panose="020B0604020202020204" pitchFamily="34" charset="-128"/>
                <a:cs typeface="Arial Unicode MS" panose="020B0604020202020204" pitchFamily="34" charset="-128"/>
              </a:rPr>
              <a:t> </a:t>
            </a:r>
            <a:r>
              <a:rPr lang="en-US" sz="1400" dirty="0">
                <a:solidFill>
                  <a:srgbClr val="00B050"/>
                </a:solidFill>
                <a:effectLst/>
                <a:ea typeface="Times New Roman" panose="02020603050405020304" pitchFamily="18" charset="0"/>
              </a:rPr>
              <a:t>$PATH_1650/SAR_SM/MSBAS/ARGENTINE/set1/</a:t>
            </a:r>
            <a:r>
              <a:rPr lang="en-US" sz="1400" dirty="0">
                <a:solidFill>
                  <a:srgbClr val="0070C0"/>
                </a:solidFill>
                <a:effectLst/>
                <a:ea typeface="Times New Roman" panose="02020603050405020304" pitchFamily="18" charset="0"/>
              </a:rPr>
              <a:t>table_0_20_0_450.tx</a:t>
            </a:r>
            <a:br>
              <a:rPr lang="en-US" sz="800" dirty="0">
                <a:solidFill>
                  <a:srgbClr val="0070C0"/>
                </a:solidFill>
                <a:effectLst/>
                <a:ea typeface="Times New Roman" panose="02020603050405020304" pitchFamily="18" charset="0"/>
              </a:rPr>
            </a:br>
            <a:br>
              <a:rPr lang="en-US" sz="800" dirty="0">
                <a:solidFill>
                  <a:srgbClr val="000000"/>
                </a:solidFill>
                <a:effectLst/>
                <a:ea typeface="Arial Unicode MS" panose="020B0604020202020204" pitchFamily="34" charset="-128"/>
                <a:cs typeface="Arial Unicode MS" panose="020B0604020202020204" pitchFamily="34" charset="-128"/>
              </a:rPr>
            </a:br>
            <a:r>
              <a:rPr lang="en-US" sz="1400" dirty="0">
                <a:solidFill>
                  <a:srgbClr val="000000"/>
                </a:solidFill>
                <a:effectLst/>
                <a:ea typeface="Arial Unicode MS" panose="020B0604020202020204" pitchFamily="34" charset="-128"/>
                <a:cs typeface="Arial Unicode MS" panose="020B0604020202020204" pitchFamily="34" charset="-128"/>
              </a:rPr>
              <a:t>    lists </a:t>
            </a:r>
            <a:r>
              <a:rPr lang="en-US" sz="1400" dirty="0">
                <a:solidFill>
                  <a:srgbClr val="FF0000"/>
                </a:solidFill>
                <a:effectLst/>
                <a:ea typeface="Arial Unicode MS" panose="020B0604020202020204" pitchFamily="34" charset="-128"/>
                <a:cs typeface="Arial Unicode MS" panose="020B0604020202020204" pitchFamily="34" charset="-128"/>
              </a:rPr>
              <a:t>all</a:t>
            </a:r>
            <a:r>
              <a:rPr lang="en-US" sz="1400" dirty="0">
                <a:solidFill>
                  <a:srgbClr val="000000"/>
                </a:solidFill>
                <a:effectLst/>
                <a:ea typeface="Arial Unicode MS" panose="020B0604020202020204" pitchFamily="34" charset="-128"/>
                <a:cs typeface="Arial Unicode MS" panose="020B0604020202020204" pitchFamily="34" charset="-128"/>
              </a:rPr>
              <a:t> triangles</a:t>
            </a:r>
            <a:r>
              <a:rPr lang="en-LU" sz="1400" dirty="0">
                <a:effectLst/>
              </a:rPr>
              <a:t> in </a:t>
            </a:r>
            <a:r>
              <a:rPr lang="en-US" sz="1400" dirty="0">
                <a:solidFill>
                  <a:srgbClr val="00B050"/>
                </a:solidFill>
                <a:effectLst/>
                <a:ea typeface="Times New Roman" panose="02020603050405020304" pitchFamily="18" charset="0"/>
              </a:rPr>
              <a:t>$PATH_1650/SAR_SM/MSBAS/ARGENTINE/set1/</a:t>
            </a:r>
            <a:r>
              <a:rPr lang="en-LU" sz="1400" dirty="0">
                <a:solidFill>
                  <a:srgbClr val="00B050"/>
                </a:solidFill>
                <a:effectLst/>
              </a:rPr>
              <a:t>_Triangles/</a:t>
            </a:r>
            <a:r>
              <a:rPr lang="en-US" sz="1400" i="1" dirty="0" err="1">
                <a:solidFill>
                  <a:srgbClr val="4472C4"/>
                </a:solidFill>
                <a:effectLst/>
                <a:ea typeface="Arial Unicode MS" panose="020B0604020202020204" pitchFamily="34" charset="-128"/>
                <a:cs typeface="Arial Unicode MS" panose="020B0604020202020204" pitchFamily="34" charset="-128"/>
              </a:rPr>
              <a:t>List_Triangles.txt</a:t>
            </a:r>
            <a:r>
              <a:rPr lang="en-US" sz="1400" dirty="0">
                <a:solidFill>
                  <a:srgbClr val="000000"/>
                </a:solidFill>
                <a:effectLst/>
                <a:ea typeface="Arial Unicode MS" panose="020B0604020202020204" pitchFamily="34" charset="-128"/>
                <a:cs typeface="Arial Unicode MS" panose="020B0604020202020204" pitchFamily="34" charset="-128"/>
              </a:rPr>
              <a:t> i.e. including those for which you do not</a:t>
            </a:r>
            <a:br>
              <a:rPr lang="en-US" sz="1400" dirty="0">
                <a:solidFill>
                  <a:srgbClr val="000000"/>
                </a:solidFill>
                <a:effectLst/>
                <a:ea typeface="Arial Unicode MS" panose="020B0604020202020204" pitchFamily="34" charset="-128"/>
                <a:cs typeface="Arial Unicode MS" panose="020B0604020202020204" pitchFamily="34" charset="-128"/>
              </a:rPr>
            </a:br>
            <a:r>
              <a:rPr lang="en-US" sz="1400" dirty="0">
                <a:solidFill>
                  <a:srgbClr val="000000"/>
                </a:solidFill>
                <a:effectLst/>
                <a:ea typeface="Arial Unicode MS" panose="020B0604020202020204" pitchFamily="34" charset="-128"/>
                <a:cs typeface="Arial Unicode MS" panose="020B0604020202020204" pitchFamily="34" charset="-128"/>
              </a:rPr>
              <a:t>    have pair directories in SAR_MASSPROCESS </a:t>
            </a:r>
            <a:r>
              <a:rPr lang="en-US" sz="1400" dirty="0">
                <a:solidFill>
                  <a:srgbClr val="000000"/>
                </a:solidFill>
                <a:effectLst/>
                <a:ea typeface="Arial Unicode MS" panose="020B0604020202020204" pitchFamily="34" charset="-128"/>
                <a:cs typeface="Arial Unicode MS" panose="020B0604020202020204" pitchFamily="34" charset="-128"/>
                <a:sym typeface="Wingdings" pitchFamily="2" charset="2"/>
              </a:rPr>
              <a:t> make artificial list with only 2022 and 2023 pairs, </a:t>
            </a:r>
            <a:r>
              <a:rPr lang="en-US" sz="1400" dirty="0" err="1">
                <a:solidFill>
                  <a:srgbClr val="000000"/>
                </a:solidFill>
                <a:effectLst/>
                <a:ea typeface="Arial Unicode MS" panose="020B0604020202020204" pitchFamily="34" charset="-128"/>
                <a:cs typeface="Arial Unicode MS" panose="020B0604020202020204" pitchFamily="34" charset="-128"/>
                <a:sym typeface="Wingdings" pitchFamily="2" charset="2"/>
              </a:rPr>
              <a:t>eg.</a:t>
            </a:r>
            <a:r>
              <a:rPr lang="en-US" sz="1400" dirty="0">
                <a:solidFill>
                  <a:srgbClr val="000000"/>
                </a:solidFill>
                <a:effectLst/>
                <a:ea typeface="Arial Unicode MS" panose="020B0604020202020204" pitchFamily="34" charset="-128"/>
                <a:cs typeface="Arial Unicode MS" panose="020B0604020202020204" pitchFamily="34" charset="-128"/>
                <a:sym typeface="Wingdings" pitchFamily="2" charset="2"/>
              </a:rPr>
              <a:t> </a:t>
            </a:r>
            <a:br>
              <a:rPr lang="en-US" sz="1400" dirty="0">
                <a:solidFill>
                  <a:srgbClr val="000000"/>
                </a:solidFill>
                <a:effectLst/>
                <a:ea typeface="Arial Unicode MS" panose="020B0604020202020204" pitchFamily="34" charset="-128"/>
                <a:cs typeface="Arial Unicode MS" panose="020B0604020202020204" pitchFamily="34" charset="-128"/>
                <a:sym typeface="Wingdings" pitchFamily="2" charset="2"/>
              </a:rPr>
            </a:br>
            <a:r>
              <a:rPr lang="en-US" sz="1400" dirty="0">
                <a:solidFill>
                  <a:srgbClr val="000000"/>
                </a:solidFill>
                <a:effectLst/>
                <a:ea typeface="Arial Unicode MS" panose="020B0604020202020204" pitchFamily="34" charset="-128"/>
                <a:cs typeface="Arial Unicode MS" panose="020B0604020202020204" pitchFamily="34" charset="-128"/>
                <a:sym typeface="Wingdings" pitchFamily="2" charset="2"/>
              </a:rPr>
              <a:t>	grep 2022 </a:t>
            </a:r>
            <a:r>
              <a:rPr lang="en-US" sz="1400" i="1" dirty="0" err="1">
                <a:solidFill>
                  <a:srgbClr val="4472C4"/>
                </a:solidFill>
                <a:effectLst/>
                <a:ea typeface="Arial Unicode MS" panose="020B0604020202020204" pitchFamily="34" charset="-128"/>
                <a:cs typeface="Arial Unicode MS" panose="020B0604020202020204" pitchFamily="34" charset="-128"/>
              </a:rPr>
              <a:t>List_Triangles.txt</a:t>
            </a:r>
            <a:r>
              <a:rPr lang="en-US" sz="1400" i="1" dirty="0">
                <a:solidFill>
                  <a:srgbClr val="4472C4"/>
                </a:solidFill>
                <a:effectLst/>
                <a:ea typeface="Arial Unicode MS" panose="020B0604020202020204" pitchFamily="34" charset="-128"/>
                <a:cs typeface="Arial Unicode MS" panose="020B0604020202020204" pitchFamily="34" charset="-128"/>
              </a:rPr>
              <a:t> </a:t>
            </a:r>
            <a:r>
              <a:rPr lang="en-US" sz="1400" i="1" dirty="0">
                <a:effectLst/>
                <a:ea typeface="Arial Unicode MS" panose="020B0604020202020204" pitchFamily="34" charset="-128"/>
                <a:cs typeface="Arial Unicode MS" panose="020B0604020202020204" pitchFamily="34" charset="-128"/>
              </a:rPr>
              <a:t>&gt; </a:t>
            </a:r>
            <a:r>
              <a:rPr lang="en-US" sz="1400" i="1" dirty="0">
                <a:solidFill>
                  <a:srgbClr val="4472C4"/>
                </a:solidFill>
                <a:effectLst/>
                <a:ea typeface="Arial Unicode MS" panose="020B0604020202020204" pitchFamily="34" charset="-128"/>
                <a:cs typeface="Arial Unicode MS" panose="020B0604020202020204" pitchFamily="34" charset="-128"/>
              </a:rPr>
              <a:t>List_Triangles_2022-2023.txt</a:t>
            </a:r>
            <a:br>
              <a:rPr lang="en-US" sz="1400" i="1" dirty="0">
                <a:solidFill>
                  <a:srgbClr val="4472C4"/>
                </a:solidFill>
                <a:effectLst/>
                <a:ea typeface="Arial Unicode MS" panose="020B0604020202020204" pitchFamily="34" charset="-128"/>
                <a:cs typeface="Arial Unicode MS" panose="020B0604020202020204" pitchFamily="34" charset="-128"/>
              </a:rPr>
            </a:br>
            <a:r>
              <a:rPr lang="en-US" sz="1400" i="1" dirty="0">
                <a:solidFill>
                  <a:srgbClr val="4472C4"/>
                </a:solidFill>
                <a:effectLst/>
                <a:ea typeface="Arial Unicode MS" panose="020B0604020202020204" pitchFamily="34" charset="-128"/>
                <a:cs typeface="Arial Unicode MS" panose="020B0604020202020204" pitchFamily="34" charset="-128"/>
              </a:rPr>
              <a:t>	</a:t>
            </a:r>
            <a:r>
              <a:rPr lang="en-US" sz="1400" dirty="0">
                <a:solidFill>
                  <a:srgbClr val="000000"/>
                </a:solidFill>
                <a:effectLst/>
                <a:ea typeface="Arial Unicode MS" panose="020B0604020202020204" pitchFamily="34" charset="-128"/>
                <a:cs typeface="Arial Unicode MS" panose="020B0604020202020204" pitchFamily="34" charset="-128"/>
                <a:sym typeface="Wingdings" pitchFamily="2" charset="2"/>
              </a:rPr>
              <a:t>grep 2023 </a:t>
            </a:r>
            <a:r>
              <a:rPr lang="en-US" sz="1400" i="1" dirty="0" err="1">
                <a:solidFill>
                  <a:srgbClr val="4472C4"/>
                </a:solidFill>
                <a:effectLst/>
                <a:ea typeface="Arial Unicode MS" panose="020B0604020202020204" pitchFamily="34" charset="-128"/>
                <a:cs typeface="Arial Unicode MS" panose="020B0604020202020204" pitchFamily="34" charset="-128"/>
              </a:rPr>
              <a:t>List_Triangles.txt</a:t>
            </a:r>
            <a:r>
              <a:rPr lang="en-US" sz="1400" i="1" dirty="0">
                <a:solidFill>
                  <a:srgbClr val="4472C4"/>
                </a:solidFill>
                <a:effectLst/>
                <a:ea typeface="Arial Unicode MS" panose="020B0604020202020204" pitchFamily="34" charset="-128"/>
                <a:cs typeface="Arial Unicode MS" panose="020B0604020202020204" pitchFamily="34" charset="-128"/>
              </a:rPr>
              <a:t> </a:t>
            </a:r>
            <a:r>
              <a:rPr lang="en-US" sz="1400" i="1" dirty="0">
                <a:effectLst/>
                <a:ea typeface="Arial Unicode MS" panose="020B0604020202020204" pitchFamily="34" charset="-128"/>
                <a:cs typeface="Arial Unicode MS" panose="020B0604020202020204" pitchFamily="34" charset="-128"/>
              </a:rPr>
              <a:t>&gt;&gt; </a:t>
            </a:r>
            <a:r>
              <a:rPr lang="en-US" sz="1400" i="1" dirty="0">
                <a:solidFill>
                  <a:srgbClr val="4472C4"/>
                </a:solidFill>
                <a:effectLst/>
                <a:ea typeface="Arial Unicode MS" panose="020B0604020202020204" pitchFamily="34" charset="-128"/>
                <a:cs typeface="Arial Unicode MS" panose="020B0604020202020204" pitchFamily="34" charset="-128"/>
              </a:rPr>
              <a:t>List_Triangles_2022-2023.txt</a:t>
            </a:r>
            <a:br>
              <a:rPr lang="en-US" sz="1400" i="1" dirty="0">
                <a:solidFill>
                  <a:srgbClr val="4472C4"/>
                </a:solidFill>
                <a:ea typeface="Arial Unicode MS" panose="020B0604020202020204" pitchFamily="34" charset="-128"/>
                <a:cs typeface="Arial Unicode MS" panose="020B0604020202020204" pitchFamily="34" charset="-128"/>
              </a:rPr>
            </a:br>
            <a:r>
              <a:rPr lang="en-US" sz="1400" i="1" dirty="0">
                <a:solidFill>
                  <a:srgbClr val="4472C4"/>
                </a:solidFill>
                <a:ea typeface="Arial Unicode MS" panose="020B0604020202020204" pitchFamily="34" charset="-128"/>
                <a:cs typeface="Arial Unicode MS" panose="020B0604020202020204" pitchFamily="34" charset="-128"/>
              </a:rPr>
              <a:t>	</a:t>
            </a:r>
            <a:r>
              <a:rPr lang="en-US" sz="1400" dirty="0">
                <a:solidFill>
                  <a:srgbClr val="000000"/>
                </a:solidFill>
                <a:effectLst/>
                <a:ea typeface="Arial Unicode MS" panose="020B0604020202020204" pitchFamily="34" charset="-128"/>
                <a:cs typeface="Arial Unicode MS" panose="020B0604020202020204" pitchFamily="34" charset="-128"/>
                <a:sym typeface="Wingdings" pitchFamily="2" charset="2"/>
              </a:rPr>
              <a:t>grep –v 2021 </a:t>
            </a:r>
            <a:r>
              <a:rPr lang="en-US" sz="1400" i="1" dirty="0">
                <a:solidFill>
                  <a:srgbClr val="4472C4"/>
                </a:solidFill>
                <a:effectLst/>
                <a:ea typeface="Arial Unicode MS" panose="020B0604020202020204" pitchFamily="34" charset="-128"/>
                <a:cs typeface="Arial Unicode MS" panose="020B0604020202020204" pitchFamily="34" charset="-128"/>
              </a:rPr>
              <a:t>List_Triangles_2022-2023.txt </a:t>
            </a:r>
            <a:r>
              <a:rPr lang="en-US" sz="1400" i="1" dirty="0">
                <a:effectLst/>
                <a:ea typeface="Arial Unicode MS" panose="020B0604020202020204" pitchFamily="34" charset="-128"/>
                <a:cs typeface="Arial Unicode MS" panose="020B0604020202020204" pitchFamily="34" charset="-128"/>
              </a:rPr>
              <a:t>&gt; </a:t>
            </a:r>
            <a:r>
              <a:rPr lang="en-US" sz="1400" i="1" dirty="0">
                <a:solidFill>
                  <a:srgbClr val="4472C4"/>
                </a:solidFill>
                <a:effectLst/>
                <a:ea typeface="Arial Unicode MS" panose="020B0604020202020204" pitchFamily="34" charset="-128"/>
                <a:cs typeface="Arial Unicode MS" panose="020B0604020202020204" pitchFamily="34" charset="-128"/>
              </a:rPr>
              <a:t>List_Triangles_2022-2023-no2020.txt  </a:t>
            </a:r>
            <a:r>
              <a:rPr lang="en-US" sz="1400" dirty="0">
                <a:effectLst/>
                <a:ea typeface="Arial Unicode MS" panose="020B0604020202020204" pitchFamily="34" charset="-128"/>
                <a:cs typeface="Arial Unicode MS" panose="020B0604020202020204" pitchFamily="34" charset="-128"/>
              </a:rPr>
              <a:t>(maybe also without 2020..)</a:t>
            </a:r>
          </a:p>
          <a:p>
            <a:pPr marL="285750" indent="-285750">
              <a:spcAft>
                <a:spcPts val="600"/>
              </a:spcAft>
              <a:buFont typeface="Wingdings" pitchFamily="2" charset="2"/>
              <a:buChar char="Ø"/>
            </a:pPr>
            <a:r>
              <a:rPr lang="en-US" sz="1400" b="1" i="1" dirty="0" err="1">
                <a:effectLst/>
                <a:ea typeface="Times New Roman" panose="02020603050405020304" pitchFamily="18" charset="0"/>
              </a:rPr>
              <a:t>Check_Closure_All_Triangles.sh</a:t>
            </a:r>
            <a:r>
              <a:rPr lang="en-US" sz="1400" dirty="0">
                <a:solidFill>
                  <a:srgbClr val="00B050"/>
                </a:solidFill>
                <a:effectLst/>
                <a:ea typeface="Times New Roman" panose="02020603050405020304" pitchFamily="18" charset="0"/>
              </a:rPr>
              <a:t> $PATH_1650/SAR_SM/MSBAS/ARGENTINE/set1/</a:t>
            </a:r>
            <a:r>
              <a:rPr lang="en-LU" sz="1400" dirty="0">
                <a:solidFill>
                  <a:srgbClr val="00B050"/>
                </a:solidFill>
                <a:effectLst/>
              </a:rPr>
              <a:t>_Triangles/</a:t>
            </a:r>
            <a:r>
              <a:rPr lang="en-US" sz="1400" i="1" dirty="0">
                <a:solidFill>
                  <a:srgbClr val="4472C4"/>
                </a:solidFill>
                <a:effectLst/>
                <a:ea typeface="Arial Unicode MS" panose="020B0604020202020204" pitchFamily="34" charset="-128"/>
                <a:cs typeface="Arial Unicode MS" panose="020B0604020202020204" pitchFamily="34" charset="-128"/>
              </a:rPr>
              <a:t>List_Triangles_2022-2023-no2020.txt  </a:t>
            </a:r>
            <a:r>
              <a:rPr lang="en-US" sz="1400" b="1" i="1" dirty="0">
                <a:ea typeface="Times New Roman" panose="02020603050405020304" pitchFamily="18" charset="0"/>
              </a:rPr>
              <a:t> </a:t>
            </a:r>
            <a:r>
              <a:rPr lang="en-US" sz="1400" dirty="0">
                <a:solidFill>
                  <a:srgbClr val="00B050"/>
                </a:solidFill>
                <a:effectLst/>
                <a:ea typeface="Times New Roman" panose="02020603050405020304" pitchFamily="18" charset="0"/>
              </a:rPr>
              <a:t>$PATH_3601</a:t>
            </a:r>
            <a:r>
              <a:rPr lang="en-LU" sz="1400" dirty="0">
                <a:solidFill>
                  <a:srgbClr val="00B050"/>
                </a:solidFill>
              </a:rPr>
              <a:t>/</a:t>
            </a:r>
            <a:r>
              <a:rPr lang="en-US" sz="1400" dirty="0">
                <a:solidFill>
                  <a:srgbClr val="00B050"/>
                </a:solidFill>
                <a:effectLst/>
                <a:ea typeface="Times New Roman" panose="02020603050405020304" pitchFamily="18" charset="0"/>
              </a:rPr>
              <a:t>SAR_MASSPROCESS/S1/ARG_DOMU_LAGUNA_A_18_SAMPLE/SMNoCrop_SM20180512_Zoom1_ML4/Geocoded/DefoInterpolx2Detrend $PATH_1650/</a:t>
            </a:r>
            <a:r>
              <a:rPr lang="en-US" sz="1400" dirty="0" err="1">
                <a:solidFill>
                  <a:srgbClr val="00B050"/>
                </a:solidFill>
                <a:effectLst/>
                <a:ea typeface="Times New Roman" panose="02020603050405020304" pitchFamily="18" charset="0"/>
              </a:rPr>
              <a:t>kml</a:t>
            </a:r>
            <a:r>
              <a:rPr lang="en-US" sz="1400" dirty="0">
                <a:solidFill>
                  <a:srgbClr val="00B050"/>
                </a:solidFill>
                <a:effectLst/>
                <a:ea typeface="Times New Roman" panose="02020603050405020304" pitchFamily="18" charset="0"/>
              </a:rPr>
              <a:t>/ARGENTINA/</a:t>
            </a:r>
            <a:r>
              <a:rPr lang="en-US" sz="1400" dirty="0" err="1">
                <a:solidFill>
                  <a:srgbClr val="00B050"/>
                </a:solidFill>
                <a:effectLst/>
                <a:ea typeface="Times New Roman" panose="02020603050405020304" pitchFamily="18" charset="0"/>
              </a:rPr>
              <a:t>LagunaDelMaule_TestPhaseClosure.kml</a:t>
            </a:r>
            <a:r>
              <a:rPr lang="en-US" sz="1400" dirty="0">
                <a:solidFill>
                  <a:srgbClr val="00B050"/>
                </a:solidFill>
                <a:effectLst/>
                <a:ea typeface="Times New Roman" panose="02020603050405020304" pitchFamily="18" charset="0"/>
              </a:rPr>
              <a:t> 0.9</a:t>
            </a:r>
            <a:br>
              <a:rPr lang="en-US" sz="800" dirty="0">
                <a:solidFill>
                  <a:srgbClr val="00B050"/>
                </a:solidFill>
                <a:effectLst/>
                <a:ea typeface="Times New Roman" panose="02020603050405020304" pitchFamily="18" charset="0"/>
              </a:rPr>
            </a:br>
            <a:br>
              <a:rPr lang="en-US" sz="1400" dirty="0">
                <a:solidFill>
                  <a:srgbClr val="00B050"/>
                </a:solidFill>
                <a:effectLst/>
                <a:ea typeface="Times New Roman" panose="02020603050405020304" pitchFamily="18" charset="0"/>
              </a:rPr>
            </a:br>
            <a:r>
              <a:rPr lang="en-US" sz="1400" dirty="0">
                <a:solidFill>
                  <a:srgbClr val="00B050"/>
                </a:solidFill>
                <a:effectLst/>
                <a:ea typeface="Times New Roman" panose="02020603050405020304" pitchFamily="18" charset="0"/>
              </a:rPr>
              <a:t>     </a:t>
            </a:r>
            <a:r>
              <a:rPr lang="en-US" sz="1400" dirty="0">
                <a:solidFill>
                  <a:srgbClr val="000000"/>
                </a:solidFill>
                <a:effectLst/>
                <a:ea typeface="Arial Unicode MS" panose="020B0604020202020204" pitchFamily="34" charset="-128"/>
                <a:cs typeface="Arial Unicode MS" panose="020B0604020202020204" pitchFamily="34" charset="-128"/>
              </a:rPr>
              <a:t>lists </a:t>
            </a:r>
            <a:r>
              <a:rPr lang="en-LU" sz="1400" dirty="0">
                <a:solidFill>
                  <a:srgbClr val="00B050"/>
                </a:solidFill>
              </a:rPr>
              <a:t>$PATH_3601/</a:t>
            </a:r>
            <a:r>
              <a:rPr lang="en-US" sz="1400" dirty="0">
                <a:solidFill>
                  <a:srgbClr val="00B050"/>
                </a:solidFill>
                <a:effectLst/>
                <a:ea typeface="Times New Roman" panose="02020603050405020304" pitchFamily="18" charset="0"/>
              </a:rPr>
              <a:t>SAR_MASSPROCESS/</a:t>
            </a:r>
            <a:r>
              <a:rPr lang="en-US" sz="1400" i="1" dirty="0">
                <a:solidFill>
                  <a:srgbClr val="00B050"/>
                </a:solidFill>
                <a:effectLst/>
                <a:ea typeface="Times New Roman" panose="02020603050405020304" pitchFamily="18" charset="0"/>
              </a:rPr>
              <a:t>SAT</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TRK</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REGION</a:t>
            </a:r>
            <a:r>
              <a:rPr lang="en-US" sz="1400" dirty="0">
                <a:solidFill>
                  <a:srgbClr val="00B050"/>
                </a:solidFill>
                <a:effectLst/>
                <a:ea typeface="Times New Roman" panose="02020603050405020304" pitchFamily="18" charset="0"/>
              </a:rPr>
              <a:t>_</a:t>
            </a:r>
            <a:r>
              <a:rPr lang="en-US" sz="1400" i="1" dirty="0">
                <a:solidFill>
                  <a:srgbClr val="00B050"/>
                </a:solidFill>
                <a:effectLst/>
                <a:ea typeface="Times New Roman" panose="02020603050405020304" pitchFamily="18" charset="0"/>
              </a:rPr>
              <a:t>ML</a:t>
            </a:r>
            <a:r>
              <a:rPr lang="en-US" sz="1400" dirty="0">
                <a:solidFill>
                  <a:srgbClr val="00B050"/>
                </a:solidFill>
                <a:effectLst/>
                <a:ea typeface="Times New Roman" panose="02020603050405020304" pitchFamily="18" charset="0"/>
              </a:rPr>
              <a:t>/Geocoded/_</a:t>
            </a:r>
            <a:r>
              <a:rPr lang="en-US" sz="1400" dirty="0" err="1">
                <a:solidFill>
                  <a:srgbClr val="00B050"/>
                </a:solidFill>
                <a:effectLst/>
                <a:ea typeface="Times New Roman" panose="02020603050405020304" pitchFamily="18" charset="0"/>
              </a:rPr>
              <a:t>CheckTriangles.txt</a:t>
            </a:r>
            <a:r>
              <a:rPr lang="en-US" sz="1400" dirty="0">
                <a:solidFill>
                  <a:srgbClr val="00B050"/>
                </a:solidFill>
                <a:effectLst/>
                <a:ea typeface="Times New Roman" panose="02020603050405020304" pitchFamily="18" charset="0"/>
              </a:rPr>
              <a:t>/</a:t>
            </a:r>
            <a:r>
              <a:rPr lang="en-US" sz="1400" i="1" dirty="0">
                <a:solidFill>
                  <a:srgbClr val="4472C4"/>
                </a:solidFill>
                <a:effectLst/>
                <a:ea typeface="Arial Unicode MS" panose="020B0604020202020204" pitchFamily="34" charset="-128"/>
                <a:cs typeface="Arial Unicode MS" panose="020B0604020202020204" pitchFamily="34" charset="-128"/>
              </a:rPr>
              <a:t>_</a:t>
            </a:r>
            <a:r>
              <a:rPr lang="en-US" sz="1400" i="1" dirty="0" err="1">
                <a:solidFill>
                  <a:srgbClr val="4472C4"/>
                </a:solidFill>
                <a:effectLst/>
                <a:ea typeface="Arial Unicode MS" panose="020B0604020202020204" pitchFamily="34" charset="-128"/>
                <a:cs typeface="Arial Unicode MS" panose="020B0604020202020204" pitchFamily="34" charset="-128"/>
              </a:rPr>
              <a:t>Good_Closure.txt</a:t>
            </a:r>
            <a:br>
              <a:rPr lang="en-US" sz="1400" dirty="0">
                <a:solidFill>
                  <a:srgbClr val="000000"/>
                </a:solidFill>
                <a:effectLst/>
                <a:ea typeface="Arial Unicode MS" panose="020B0604020202020204" pitchFamily="34" charset="-128"/>
                <a:cs typeface="Arial Unicode MS" panose="020B0604020202020204" pitchFamily="34" charset="-128"/>
              </a:rPr>
            </a:br>
            <a:r>
              <a:rPr lang="en-US" sz="1400" dirty="0">
                <a:solidFill>
                  <a:srgbClr val="000000"/>
                </a:solidFill>
                <a:effectLst/>
                <a:ea typeface="Arial Unicode MS" panose="020B0604020202020204" pitchFamily="34" charset="-128"/>
                <a:cs typeface="Arial Unicode MS" panose="020B0604020202020204" pitchFamily="34" charset="-128"/>
              </a:rPr>
              <a:t>     and  </a:t>
            </a:r>
            <a:r>
              <a:rPr lang="en-LU" sz="1400" dirty="0">
                <a:solidFill>
                  <a:srgbClr val="00B050"/>
                </a:solidFill>
              </a:rPr>
              <a:t>$PATH_3601/</a:t>
            </a:r>
            <a:r>
              <a:rPr lang="en-US" sz="1400" dirty="0">
                <a:solidFill>
                  <a:srgbClr val="00B050"/>
                </a:solidFill>
                <a:effectLst/>
                <a:ea typeface="Times New Roman" panose="02020603050405020304" pitchFamily="18" charset="0"/>
              </a:rPr>
              <a:t>SAR_MASSPROCESS/</a:t>
            </a:r>
            <a:r>
              <a:rPr lang="en-US" sz="1400" i="1" dirty="0">
                <a:solidFill>
                  <a:srgbClr val="00B050"/>
                </a:solidFill>
                <a:effectLst/>
                <a:ea typeface="Times New Roman" panose="02020603050405020304" pitchFamily="18" charset="0"/>
              </a:rPr>
              <a:t>SAT</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TRK</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REGION</a:t>
            </a:r>
            <a:r>
              <a:rPr lang="en-US" sz="1400" dirty="0">
                <a:solidFill>
                  <a:srgbClr val="00B050"/>
                </a:solidFill>
                <a:effectLst/>
                <a:ea typeface="Times New Roman" panose="02020603050405020304" pitchFamily="18" charset="0"/>
              </a:rPr>
              <a:t>_</a:t>
            </a:r>
            <a:r>
              <a:rPr lang="en-US" sz="1400" i="1" dirty="0">
                <a:solidFill>
                  <a:srgbClr val="00B050"/>
                </a:solidFill>
                <a:effectLst/>
                <a:ea typeface="Times New Roman" panose="02020603050405020304" pitchFamily="18" charset="0"/>
              </a:rPr>
              <a:t>ML</a:t>
            </a:r>
            <a:r>
              <a:rPr lang="en-US" sz="1400" dirty="0">
                <a:solidFill>
                  <a:srgbClr val="00B050"/>
                </a:solidFill>
                <a:effectLst/>
                <a:ea typeface="Times New Roman" panose="02020603050405020304" pitchFamily="18" charset="0"/>
              </a:rPr>
              <a:t>/Geocoded/_</a:t>
            </a:r>
            <a:r>
              <a:rPr lang="en-US" sz="1400" dirty="0" err="1">
                <a:solidFill>
                  <a:srgbClr val="00B050"/>
                </a:solidFill>
                <a:effectLst/>
                <a:ea typeface="Times New Roman" panose="02020603050405020304" pitchFamily="18" charset="0"/>
              </a:rPr>
              <a:t>CheckTriangles.txt</a:t>
            </a:r>
            <a:r>
              <a:rPr lang="en-US" sz="1400" dirty="0">
                <a:solidFill>
                  <a:srgbClr val="00B050"/>
                </a:solidFill>
                <a:effectLst/>
                <a:ea typeface="Times New Roman" panose="02020603050405020304" pitchFamily="18" charset="0"/>
              </a:rPr>
              <a:t>/</a:t>
            </a:r>
            <a:r>
              <a:rPr lang="en-US" sz="1400" i="1" dirty="0">
                <a:solidFill>
                  <a:srgbClr val="4472C4"/>
                </a:solidFill>
                <a:effectLst/>
                <a:ea typeface="Arial Unicode MS" panose="020B0604020202020204" pitchFamily="34" charset="-128"/>
                <a:cs typeface="Arial Unicode MS" panose="020B0604020202020204" pitchFamily="34" charset="-128"/>
              </a:rPr>
              <a:t>_</a:t>
            </a:r>
            <a:r>
              <a:rPr lang="en-US" sz="1400" i="1" dirty="0" err="1">
                <a:solidFill>
                  <a:srgbClr val="4472C4"/>
                </a:solidFill>
                <a:effectLst/>
                <a:ea typeface="Arial Unicode MS" panose="020B0604020202020204" pitchFamily="34" charset="-128"/>
                <a:cs typeface="Arial Unicode MS" panose="020B0604020202020204" pitchFamily="34" charset="-128"/>
              </a:rPr>
              <a:t>Wrong_Closure.txt</a:t>
            </a:r>
            <a:r>
              <a:rPr lang="en-US" sz="1400" i="1" dirty="0">
                <a:solidFill>
                  <a:srgbClr val="4472C4"/>
                </a:solidFill>
                <a:effectLst/>
                <a:ea typeface="Arial Unicode MS" panose="020B0604020202020204" pitchFamily="34" charset="-128"/>
                <a:cs typeface="Arial Unicode MS" panose="020B0604020202020204" pitchFamily="34" charset="-128"/>
              </a:rPr>
              <a:t> </a:t>
            </a:r>
            <a:br>
              <a:rPr lang="en-US" sz="1400" i="1" dirty="0">
                <a:solidFill>
                  <a:srgbClr val="4472C4"/>
                </a:solidFill>
                <a:effectLst/>
                <a:ea typeface="Arial Unicode MS" panose="020B0604020202020204" pitchFamily="34" charset="-128"/>
                <a:cs typeface="Arial Unicode MS" panose="020B0604020202020204" pitchFamily="34" charset="-128"/>
              </a:rPr>
            </a:br>
            <a:r>
              <a:rPr lang="en-US" sz="1400" dirty="0">
                <a:solidFill>
                  <a:srgbClr val="000000"/>
                </a:solidFill>
                <a:effectLst/>
                <a:ea typeface="Arial Unicode MS" panose="020B0604020202020204" pitchFamily="34" charset="-128"/>
                <a:cs typeface="Arial Unicode MS" panose="020B0604020202020204" pitchFamily="34" charset="-128"/>
              </a:rPr>
              <a:t>     and  </a:t>
            </a:r>
            <a:r>
              <a:rPr lang="en-LU" sz="1400" dirty="0">
                <a:solidFill>
                  <a:srgbClr val="00B050"/>
                </a:solidFill>
              </a:rPr>
              <a:t>$PATH_3601/</a:t>
            </a:r>
            <a:r>
              <a:rPr lang="en-US" sz="1400" dirty="0">
                <a:solidFill>
                  <a:srgbClr val="00B050"/>
                </a:solidFill>
                <a:effectLst/>
                <a:ea typeface="Times New Roman" panose="02020603050405020304" pitchFamily="18" charset="0"/>
              </a:rPr>
              <a:t>SAR_MASSPROCESS/</a:t>
            </a:r>
            <a:r>
              <a:rPr lang="en-US" sz="1400" i="1" dirty="0">
                <a:solidFill>
                  <a:srgbClr val="00B050"/>
                </a:solidFill>
                <a:effectLst/>
                <a:ea typeface="Times New Roman" panose="02020603050405020304" pitchFamily="18" charset="0"/>
              </a:rPr>
              <a:t>SAT</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TRK</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REGION</a:t>
            </a:r>
            <a:r>
              <a:rPr lang="en-US" sz="1400" dirty="0">
                <a:solidFill>
                  <a:srgbClr val="00B050"/>
                </a:solidFill>
                <a:effectLst/>
                <a:ea typeface="Times New Roman" panose="02020603050405020304" pitchFamily="18" charset="0"/>
              </a:rPr>
              <a:t>_</a:t>
            </a:r>
            <a:r>
              <a:rPr lang="en-US" sz="1400" i="1" dirty="0">
                <a:solidFill>
                  <a:srgbClr val="00B050"/>
                </a:solidFill>
                <a:effectLst/>
                <a:ea typeface="Times New Roman" panose="02020603050405020304" pitchFamily="18" charset="0"/>
              </a:rPr>
              <a:t>ML</a:t>
            </a:r>
            <a:r>
              <a:rPr lang="en-US" sz="1400" dirty="0">
                <a:solidFill>
                  <a:srgbClr val="00B050"/>
                </a:solidFill>
                <a:effectLst/>
                <a:ea typeface="Times New Roman" panose="02020603050405020304" pitchFamily="18" charset="0"/>
              </a:rPr>
              <a:t>/Geocoded/_</a:t>
            </a:r>
            <a:r>
              <a:rPr lang="en-US" sz="1400" dirty="0" err="1">
                <a:solidFill>
                  <a:srgbClr val="00B050"/>
                </a:solidFill>
                <a:effectLst/>
                <a:ea typeface="Times New Roman" panose="02020603050405020304" pitchFamily="18" charset="0"/>
              </a:rPr>
              <a:t>CheckTriangles.txt</a:t>
            </a:r>
            <a:r>
              <a:rPr lang="en-US" sz="1400" dirty="0">
                <a:solidFill>
                  <a:srgbClr val="4472C4"/>
                </a:solidFill>
                <a:ea typeface="Arial Unicode MS" panose="020B0604020202020204" pitchFamily="34" charset="-128"/>
                <a:cs typeface="Arial Unicode MS" panose="020B0604020202020204" pitchFamily="34" charset="-128"/>
              </a:rPr>
              <a:t>/</a:t>
            </a:r>
            <a:r>
              <a:rPr lang="en-US" sz="1400" dirty="0">
                <a:solidFill>
                  <a:srgbClr val="4472C4"/>
                </a:solidFill>
                <a:effectLst/>
                <a:ea typeface="Arial Unicode MS" panose="020B0604020202020204" pitchFamily="34" charset="-128"/>
                <a:cs typeface="Arial Unicode MS" panose="020B0604020202020204" pitchFamily="34" charset="-128"/>
              </a:rPr>
              <a:t>_</a:t>
            </a:r>
            <a:r>
              <a:rPr lang="en-US" sz="1400" dirty="0" err="1">
                <a:solidFill>
                  <a:srgbClr val="4472C4"/>
                </a:solidFill>
                <a:effectLst/>
                <a:ea typeface="Arial Unicode MS" panose="020B0604020202020204" pitchFamily="34" charset="-128"/>
                <a:cs typeface="Arial Unicode MS" panose="020B0604020202020204" pitchFamily="34" charset="-128"/>
              </a:rPr>
              <a:t>Pairs_To_Clean_From_WrongClosure_NotIn_GoodClosure.txt</a:t>
            </a:r>
            <a:r>
              <a:rPr lang="en-US" sz="1400" dirty="0">
                <a:solidFill>
                  <a:srgbClr val="4472C4"/>
                </a:solidFill>
                <a:effectLst/>
                <a:ea typeface="Arial Unicode MS" panose="020B0604020202020204" pitchFamily="34" charset="-128"/>
                <a:cs typeface="Arial Unicode MS" panose="020B0604020202020204" pitchFamily="34" charset="-128"/>
              </a:rPr>
              <a:t> </a:t>
            </a:r>
            <a:br>
              <a:rPr lang="en-US" sz="1400" i="1" dirty="0">
                <a:solidFill>
                  <a:srgbClr val="4472C4"/>
                </a:solidFill>
                <a:effectLst/>
                <a:ea typeface="Arial Unicode MS" panose="020B0604020202020204" pitchFamily="34" charset="-128"/>
                <a:cs typeface="Arial Unicode MS" panose="020B0604020202020204" pitchFamily="34" charset="-128"/>
              </a:rPr>
            </a:br>
            <a:r>
              <a:rPr lang="en-US" sz="1400" i="1" dirty="0">
                <a:solidFill>
                  <a:srgbClr val="4472C4"/>
                </a:solidFill>
                <a:effectLst/>
                <a:ea typeface="Arial Unicode MS" panose="020B0604020202020204" pitchFamily="34" charset="-128"/>
                <a:cs typeface="Arial Unicode MS" panose="020B0604020202020204" pitchFamily="34" charset="-128"/>
              </a:rPr>
              <a:t>    </a:t>
            </a:r>
            <a:r>
              <a:rPr lang="en-US" sz="1400" dirty="0">
                <a:effectLst/>
                <a:ea typeface="Arial Unicode MS" panose="020B0604020202020204" pitchFamily="34" charset="-128"/>
                <a:cs typeface="Arial Unicode MS" panose="020B0604020202020204" pitchFamily="34" charset="-128"/>
              </a:rPr>
              <a:t>(and ignore the triangles for which there is no pair directories in </a:t>
            </a:r>
            <a:r>
              <a:rPr lang="en-US" sz="1400" dirty="0">
                <a:solidFill>
                  <a:srgbClr val="00B050"/>
                </a:solidFill>
                <a:effectLst/>
                <a:ea typeface="Arial Unicode MS" panose="020B0604020202020204" pitchFamily="34" charset="-128"/>
                <a:cs typeface="Arial Unicode MS" panose="020B0604020202020204" pitchFamily="34" charset="-128"/>
              </a:rPr>
              <a:t>SAR_MASSPROCESS</a:t>
            </a:r>
            <a:r>
              <a:rPr lang="en-US" sz="1400" dirty="0">
                <a:effectLst/>
                <a:ea typeface="Arial Unicode MS" panose="020B0604020202020204" pitchFamily="34" charset="-128"/>
                <a:cs typeface="Arial Unicode MS" panose="020B0604020202020204" pitchFamily="34" charset="-128"/>
              </a:rPr>
              <a:t>)</a:t>
            </a:r>
            <a:endParaRPr lang="en-US" sz="1400" dirty="0">
              <a:effectLst/>
              <a:ea typeface="Times New Roman" panose="02020603050405020304" pitchFamily="18" charset="0"/>
            </a:endParaRPr>
          </a:p>
          <a:p>
            <a:pPr marL="285750" indent="-285750">
              <a:spcAft>
                <a:spcPts val="600"/>
              </a:spcAft>
              <a:buFont typeface="Wingdings" pitchFamily="2" charset="2"/>
              <a:buChar char="Ø"/>
            </a:pPr>
            <a:r>
              <a:rPr lang="en-US" sz="1400" dirty="0">
                <a:effectLst/>
                <a:ea typeface="Times New Roman" panose="02020603050405020304" pitchFamily="18" charset="0"/>
              </a:rPr>
              <a:t> Wrong pairs in </a:t>
            </a:r>
            <a:r>
              <a:rPr lang="en-US" sz="1400" dirty="0">
                <a:solidFill>
                  <a:srgbClr val="4472C4"/>
                </a:solidFill>
                <a:effectLst/>
                <a:ea typeface="Arial Unicode MS" panose="020B0604020202020204" pitchFamily="34" charset="-128"/>
                <a:cs typeface="Arial Unicode MS" panose="020B0604020202020204" pitchFamily="34" charset="-128"/>
              </a:rPr>
              <a:t>_</a:t>
            </a:r>
            <a:r>
              <a:rPr lang="en-US" sz="1400" dirty="0" err="1">
                <a:solidFill>
                  <a:srgbClr val="4472C4"/>
                </a:solidFill>
                <a:effectLst/>
                <a:ea typeface="Arial Unicode MS" panose="020B0604020202020204" pitchFamily="34" charset="-128"/>
                <a:cs typeface="Arial Unicode MS" panose="020B0604020202020204" pitchFamily="34" charset="-128"/>
              </a:rPr>
              <a:t>Pairs_To_Clean_From_WrongClosure_NotIn_GoodClosure.txt</a:t>
            </a:r>
            <a:r>
              <a:rPr lang="en-US" sz="1400" dirty="0">
                <a:solidFill>
                  <a:srgbClr val="4472C4"/>
                </a:solidFill>
                <a:effectLst/>
                <a:ea typeface="Arial Unicode MS" panose="020B0604020202020204" pitchFamily="34" charset="-128"/>
                <a:cs typeface="Arial Unicode MS" panose="020B0604020202020204" pitchFamily="34" charset="-128"/>
              </a:rPr>
              <a:t> </a:t>
            </a:r>
            <a:r>
              <a:rPr lang="en-US" sz="1400" dirty="0">
                <a:effectLst/>
                <a:ea typeface="Times New Roman" panose="02020603050405020304" pitchFamily="18" charset="0"/>
              </a:rPr>
              <a:t>can be rejected from MSBAS by running </a:t>
            </a:r>
            <a:br>
              <a:rPr lang="en-US" sz="1400" dirty="0">
                <a:effectLst/>
                <a:ea typeface="Times New Roman" panose="02020603050405020304" pitchFamily="18" charset="0"/>
              </a:rPr>
            </a:br>
            <a:r>
              <a:rPr lang="en-US" sz="1400" b="1" i="1" dirty="0" err="1">
                <a:effectLst/>
                <a:ea typeface="Times New Roman" panose="02020603050405020304" pitchFamily="18" charset="0"/>
              </a:rPr>
              <a:t>Remove_Pairs_From_BaselineOptimisation.sh</a:t>
            </a:r>
            <a:r>
              <a:rPr lang="en-US" sz="1400" b="1" i="1" dirty="0">
                <a:effectLst/>
                <a:ea typeface="Times New Roman" panose="02020603050405020304" pitchFamily="18" charset="0"/>
              </a:rPr>
              <a:t> </a:t>
            </a:r>
            <a:r>
              <a:rPr lang="en-US" sz="1400" dirty="0">
                <a:solidFill>
                  <a:srgbClr val="00B050"/>
                </a:solidFill>
                <a:effectLst/>
                <a:ea typeface="Times New Roman" panose="02020603050405020304" pitchFamily="18" charset="0"/>
              </a:rPr>
              <a:t>$PATH_3602/MSBAS/_Argentina_S1_20m_450days/DefoInterpolx2Detrend1 </a:t>
            </a:r>
            <a:r>
              <a:rPr lang="en-LU" sz="1400" dirty="0">
                <a:solidFill>
                  <a:srgbClr val="00B050"/>
                </a:solidFill>
              </a:rPr>
              <a:t>$PATH_3601/</a:t>
            </a:r>
            <a:r>
              <a:rPr lang="en-US" sz="1400" dirty="0">
                <a:solidFill>
                  <a:srgbClr val="00B050"/>
                </a:solidFill>
                <a:effectLst/>
                <a:ea typeface="Times New Roman" panose="02020603050405020304" pitchFamily="18" charset="0"/>
              </a:rPr>
              <a:t>SAR_MASSPROCESS/</a:t>
            </a:r>
            <a:r>
              <a:rPr lang="en-US" sz="1400" i="1" dirty="0">
                <a:solidFill>
                  <a:srgbClr val="00B050"/>
                </a:solidFill>
                <a:effectLst/>
                <a:ea typeface="Times New Roman" panose="02020603050405020304" pitchFamily="18" charset="0"/>
              </a:rPr>
              <a:t>SAT</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TRK</a:t>
            </a:r>
            <a:r>
              <a:rPr lang="en-US" sz="1400" dirty="0">
                <a:solidFill>
                  <a:srgbClr val="00B050"/>
                </a:solidFill>
                <a:effectLst/>
                <a:ea typeface="Times New Roman" panose="02020603050405020304" pitchFamily="18" charset="0"/>
              </a:rPr>
              <a:t>/</a:t>
            </a:r>
            <a:r>
              <a:rPr lang="en-US" sz="1400" i="1" dirty="0">
                <a:solidFill>
                  <a:srgbClr val="00B050"/>
                </a:solidFill>
                <a:effectLst/>
                <a:ea typeface="Times New Roman" panose="02020603050405020304" pitchFamily="18" charset="0"/>
              </a:rPr>
              <a:t>REGION</a:t>
            </a:r>
            <a:r>
              <a:rPr lang="en-US" sz="1400" dirty="0">
                <a:solidFill>
                  <a:srgbClr val="00B050"/>
                </a:solidFill>
                <a:effectLst/>
                <a:ea typeface="Times New Roman" panose="02020603050405020304" pitchFamily="18" charset="0"/>
              </a:rPr>
              <a:t>_</a:t>
            </a:r>
            <a:r>
              <a:rPr lang="en-US" sz="1400" i="1" dirty="0">
                <a:solidFill>
                  <a:srgbClr val="00B050"/>
                </a:solidFill>
                <a:effectLst/>
                <a:ea typeface="Times New Roman" panose="02020603050405020304" pitchFamily="18" charset="0"/>
              </a:rPr>
              <a:t>ML</a:t>
            </a:r>
            <a:r>
              <a:rPr lang="en-US" sz="1400" dirty="0">
                <a:solidFill>
                  <a:srgbClr val="00B050"/>
                </a:solidFill>
                <a:effectLst/>
                <a:ea typeface="Times New Roman" panose="02020603050405020304" pitchFamily="18" charset="0"/>
              </a:rPr>
              <a:t>/Geocoded/_</a:t>
            </a:r>
            <a:r>
              <a:rPr lang="en-US" sz="1400" dirty="0" err="1">
                <a:solidFill>
                  <a:srgbClr val="00B050"/>
                </a:solidFill>
                <a:effectLst/>
                <a:ea typeface="Times New Roman" panose="02020603050405020304" pitchFamily="18" charset="0"/>
              </a:rPr>
              <a:t>CheckTriangles.txt</a:t>
            </a:r>
            <a:r>
              <a:rPr lang="en-US" sz="1400" dirty="0">
                <a:solidFill>
                  <a:srgbClr val="4472C4"/>
                </a:solidFill>
                <a:ea typeface="Arial Unicode MS" panose="020B0604020202020204" pitchFamily="34" charset="-128"/>
                <a:cs typeface="Arial Unicode MS" panose="020B0604020202020204" pitchFamily="34" charset="-128"/>
              </a:rPr>
              <a:t>/</a:t>
            </a:r>
            <a:r>
              <a:rPr lang="en-US" sz="1400" dirty="0">
                <a:solidFill>
                  <a:srgbClr val="4472C4"/>
                </a:solidFill>
                <a:effectLst/>
                <a:ea typeface="Arial Unicode MS" panose="020B0604020202020204" pitchFamily="34" charset="-128"/>
                <a:cs typeface="Arial Unicode MS" panose="020B0604020202020204" pitchFamily="34" charset="-128"/>
              </a:rPr>
              <a:t>_</a:t>
            </a:r>
            <a:r>
              <a:rPr lang="en-US" sz="1400" dirty="0" err="1">
                <a:solidFill>
                  <a:srgbClr val="4472C4"/>
                </a:solidFill>
                <a:effectLst/>
                <a:ea typeface="Arial Unicode MS" panose="020B0604020202020204" pitchFamily="34" charset="-128"/>
                <a:cs typeface="Arial Unicode MS" panose="020B0604020202020204" pitchFamily="34" charset="-128"/>
              </a:rPr>
              <a:t>Pairs_To_Clean_From_WrongClosure_NotIn_GoodClosure.tx</a:t>
            </a:r>
            <a:r>
              <a:rPr lang="en-US" sz="1400" b="1" dirty="0" err="1">
                <a:solidFill>
                  <a:srgbClr val="4472C4"/>
                </a:solidFill>
                <a:effectLst/>
                <a:ea typeface="Arial Unicode MS" panose="020B0604020202020204" pitchFamily="34" charset="-128"/>
                <a:cs typeface="Arial Unicode MS" panose="020B0604020202020204" pitchFamily="34" charset="-128"/>
              </a:rPr>
              <a:t>t</a:t>
            </a:r>
            <a:r>
              <a:rPr lang="en-US" sz="1400" b="1" dirty="0">
                <a:solidFill>
                  <a:srgbClr val="4472C4"/>
                </a:solidFill>
                <a:effectLst/>
                <a:ea typeface="Arial Unicode MS" panose="020B0604020202020204" pitchFamily="34" charset="-128"/>
                <a:cs typeface="Arial Unicode MS" panose="020B0604020202020204" pitchFamily="34" charset="-128"/>
              </a:rPr>
              <a:t> </a:t>
            </a:r>
            <a:endParaRPr lang="en-US" sz="1400" b="1" dirty="0">
              <a:effectLst/>
              <a:ea typeface="Arial Unicode MS" panose="020B0604020202020204" pitchFamily="34" charset="-128"/>
              <a:cs typeface="Arial Unicode MS" panose="020B0604020202020204" pitchFamily="34" charset="-128"/>
            </a:endParaRPr>
          </a:p>
          <a:p>
            <a:pPr marL="285750" indent="-285750">
              <a:spcAft>
                <a:spcPts val="600"/>
              </a:spcAft>
              <a:buFont typeface="Wingdings" pitchFamily="2" charset="2"/>
              <a:buChar char="Ø"/>
            </a:pPr>
            <a:r>
              <a:rPr lang="en-LU" sz="1400" dirty="0"/>
              <a:t>Do the same for </a:t>
            </a:r>
            <a:r>
              <a:rPr lang="en-US" sz="1400" dirty="0">
                <a:solidFill>
                  <a:srgbClr val="00B050"/>
                </a:solidFill>
                <a:effectLst/>
                <a:ea typeface="Times New Roman" panose="02020603050405020304" pitchFamily="18" charset="0"/>
              </a:rPr>
              <a:t>DefoInterpolx2Detrend2</a:t>
            </a:r>
            <a:r>
              <a:rPr lang="en-LU" sz="1400" dirty="0"/>
              <a:t> if required</a:t>
            </a:r>
          </a:p>
          <a:p>
            <a:pPr marL="285750" indent="-285750">
              <a:spcAft>
                <a:spcPts val="600"/>
              </a:spcAft>
              <a:buFont typeface="Wingdings" pitchFamily="2" charset="2"/>
              <a:buChar char="Ø"/>
            </a:pPr>
            <a:r>
              <a:rPr lang="en-LU" sz="1400" dirty="0"/>
              <a:t>Run again </a:t>
            </a:r>
            <a:r>
              <a:rPr lang="en-LU" sz="1400" b="1" i="1" dirty="0"/>
              <a:t>MSBAS.sh </a:t>
            </a:r>
            <a:r>
              <a:rPr lang="en-LU" sz="1400" dirty="0"/>
              <a:t> after having renamed the  </a:t>
            </a:r>
            <a:r>
              <a:rPr lang="en-LU" sz="1400" dirty="0">
                <a:solidFill>
                  <a:srgbClr val="0070C0"/>
                </a:solidFill>
              </a:rPr>
              <a:t>DefoInterpolx2Detrend</a:t>
            </a:r>
            <a:r>
              <a:rPr lang="en-LU" sz="1400" i="1" dirty="0">
                <a:solidFill>
                  <a:srgbClr val="00B050"/>
                </a:solidFill>
              </a:rPr>
              <a:t>i</a:t>
            </a:r>
            <a:r>
              <a:rPr lang="en-LU" sz="1400" dirty="0">
                <a:solidFill>
                  <a:srgbClr val="0070C0"/>
                </a:solidFill>
              </a:rPr>
              <a:t>_O</a:t>
            </a:r>
            <a:r>
              <a:rPr lang="en-GB" sz="1400" dirty="0">
                <a:solidFill>
                  <a:srgbClr val="0070C0"/>
                </a:solidFill>
              </a:rPr>
              <a:t>p</a:t>
            </a:r>
            <a:r>
              <a:rPr lang="en-LU" sz="1400" dirty="0">
                <a:solidFill>
                  <a:srgbClr val="0070C0"/>
                </a:solidFill>
              </a:rPr>
              <a:t>timized__Pairs_To_</a:t>
            </a:r>
            <a:r>
              <a:rPr lang="en-LU" sz="1400" i="1" dirty="0">
                <a:solidFill>
                  <a:srgbClr val="00B050"/>
                </a:solidFill>
              </a:rPr>
              <a:t>CleanPFrom….</a:t>
            </a:r>
            <a:r>
              <a:rPr lang="en-LU" sz="1400" dirty="0">
                <a:solidFill>
                  <a:srgbClr val="0070C0"/>
                </a:solidFill>
              </a:rPr>
              <a:t>.txt  </a:t>
            </a:r>
            <a:r>
              <a:rPr lang="en-LU" sz="1400" dirty="0"/>
              <a:t>as </a:t>
            </a:r>
            <a:r>
              <a:rPr lang="en-LU" sz="1400" dirty="0">
                <a:solidFill>
                  <a:srgbClr val="0070C0"/>
                </a:solidFill>
              </a:rPr>
              <a:t>DefoInterpolx2Derend</a:t>
            </a:r>
            <a:r>
              <a:rPr lang="en-LU" sz="1400" i="1" dirty="0">
                <a:solidFill>
                  <a:srgbClr val="00B050"/>
                </a:solidFill>
              </a:rPr>
              <a:t>i</a:t>
            </a:r>
            <a:r>
              <a:rPr lang="en-LU" sz="1400" dirty="0">
                <a:solidFill>
                  <a:srgbClr val="0070C0"/>
                </a:solidFill>
              </a:rPr>
              <a:t>.txt</a:t>
            </a:r>
          </a:p>
        </p:txBody>
      </p:sp>
    </p:spTree>
    <p:extLst>
      <p:ext uri="{BB962C8B-B14F-4D97-AF65-F5344CB8AC3E}">
        <p14:creationId xmlns:p14="http://schemas.microsoft.com/office/powerpoint/2010/main" val="70698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400" b="1" i="0" u="none" strike="noStrike" dirty="0">
                <a:solidFill>
                  <a:schemeClr val="bg1"/>
                </a:solidFill>
                <a:effectLst/>
                <a:latin typeface="Helvetica" pitchFamily="2" charset="0"/>
              </a:rPr>
              <a:t>Summer School in </a:t>
            </a:r>
            <a:r>
              <a:rPr lang="en-GB" sz="2400" b="1" i="0" u="none" strike="noStrike" dirty="0" err="1">
                <a:solidFill>
                  <a:schemeClr val="bg1"/>
                </a:solidFill>
                <a:effectLst/>
                <a:latin typeface="Helvetica" pitchFamily="2" charset="0"/>
              </a:rPr>
              <a:t>InSAR</a:t>
            </a:r>
            <a:r>
              <a:rPr lang="en-GB" sz="2400" b="1" i="0" u="none" strike="noStrike" dirty="0">
                <a:solidFill>
                  <a:schemeClr val="bg1"/>
                </a:solidFill>
                <a:effectLst/>
                <a:latin typeface="Helvetica" pitchFamily="2" charset="0"/>
              </a:rPr>
              <a:t>, time series processing and deformation modelling </a:t>
            </a:r>
          </a:p>
        </p:txBody>
      </p:sp>
      <p:sp>
        <p:nvSpPr>
          <p:cNvPr id="5" name="TextBox 4">
            <a:extLst>
              <a:ext uri="{FF2B5EF4-FFF2-40B4-BE49-F238E27FC236}">
                <a16:creationId xmlns:a16="http://schemas.microsoft.com/office/drawing/2014/main" id="{0845BE3B-A14B-E818-44E2-CE9A986831EC}"/>
              </a:ext>
            </a:extLst>
          </p:cNvPr>
          <p:cNvSpPr txBox="1"/>
          <p:nvPr/>
        </p:nvSpPr>
        <p:spPr>
          <a:xfrm>
            <a:off x="4893388" y="5242489"/>
            <a:ext cx="1694438" cy="369332"/>
          </a:xfrm>
          <a:prstGeom prst="rect">
            <a:avLst/>
          </a:prstGeom>
          <a:noFill/>
        </p:spPr>
        <p:txBody>
          <a:bodyPr wrap="none" rtlCol="0">
            <a:spAutoFit/>
          </a:bodyPr>
          <a:lstStyle/>
          <a:p>
            <a:r>
              <a:rPr lang="nl-BE" dirty="0">
                <a:solidFill>
                  <a:srgbClr val="0070C0"/>
                </a:solidFill>
              </a:rPr>
              <a:t>Nicolas d’Oreye </a:t>
            </a:r>
            <a:endParaRPr lang="en-LU" dirty="0">
              <a:solidFill>
                <a:srgbClr val="0070C0"/>
              </a:solidFill>
            </a:endParaRPr>
          </a:p>
        </p:txBody>
      </p:sp>
      <p:sp>
        <p:nvSpPr>
          <p:cNvPr id="22" name="TextBox 21">
            <a:extLst>
              <a:ext uri="{FF2B5EF4-FFF2-40B4-BE49-F238E27FC236}">
                <a16:creationId xmlns:a16="http://schemas.microsoft.com/office/drawing/2014/main" id="{5DCDFF63-D6AA-75BE-D041-0A7D0F7BFFB8}"/>
              </a:ext>
            </a:extLst>
          </p:cNvPr>
          <p:cNvSpPr txBox="1"/>
          <p:nvPr/>
        </p:nvSpPr>
        <p:spPr>
          <a:xfrm>
            <a:off x="917566" y="1770464"/>
            <a:ext cx="10340183" cy="2677656"/>
          </a:xfrm>
          <a:prstGeom prst="rect">
            <a:avLst/>
          </a:prstGeom>
          <a:noFill/>
        </p:spPr>
        <p:txBody>
          <a:bodyPr wrap="square">
            <a:spAutoFit/>
          </a:bodyPr>
          <a:lstStyle/>
          <a:p>
            <a:pPr algn="ctr"/>
            <a:r>
              <a:rPr lang="en-GB" sz="3600" b="1" dirty="0"/>
              <a:t>MSBAS inversion: </a:t>
            </a:r>
          </a:p>
          <a:p>
            <a:pPr algn="ctr"/>
            <a:endParaRPr lang="en-GB" sz="3600" b="1" dirty="0"/>
          </a:p>
          <a:p>
            <a:pPr algn="ctr"/>
            <a:r>
              <a:rPr lang="en-GB" sz="3200" b="1" dirty="0"/>
              <a:t>Prepare the inversion, run the inversion, </a:t>
            </a:r>
            <a:br>
              <a:rPr lang="en-GB" sz="3200" b="1" dirty="0"/>
            </a:br>
            <a:r>
              <a:rPr lang="en-GB" sz="3200" b="1" dirty="0"/>
              <a:t>best parameters selection, </a:t>
            </a:r>
            <a:br>
              <a:rPr lang="en-GB" sz="3200" b="1" dirty="0"/>
            </a:br>
            <a:r>
              <a:rPr lang="en-GB" sz="3200" b="1" dirty="0"/>
              <a:t>additional pairs selection (</a:t>
            </a:r>
            <a:r>
              <a:rPr lang="en-GB" sz="3200" b="1" dirty="0" err="1"/>
              <a:t>coh</a:t>
            </a:r>
            <a:r>
              <a:rPr lang="en-GB" sz="3200" b="1" dirty="0"/>
              <a:t>, dates, phase closure).</a:t>
            </a:r>
          </a:p>
        </p:txBody>
      </p:sp>
      <p:pic>
        <p:nvPicPr>
          <p:cNvPr id="8" name="Picture 7">
            <a:extLst>
              <a:ext uri="{FF2B5EF4-FFF2-40B4-BE49-F238E27FC236}">
                <a16:creationId xmlns:a16="http://schemas.microsoft.com/office/drawing/2014/main" id="{B72392A6-ADB7-1F24-976C-1B860A013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64" y="4751544"/>
            <a:ext cx="1827580" cy="1571188"/>
          </a:xfrm>
          <a:prstGeom prst="rect">
            <a:avLst/>
          </a:prstGeom>
        </p:spPr>
      </p:pic>
    </p:spTree>
    <p:extLst>
      <p:ext uri="{BB962C8B-B14F-4D97-AF65-F5344CB8AC3E}">
        <p14:creationId xmlns:p14="http://schemas.microsoft.com/office/powerpoint/2010/main" val="249994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10" name="TextBox 9">
            <a:extLst>
              <a:ext uri="{FF2B5EF4-FFF2-40B4-BE49-F238E27FC236}">
                <a16:creationId xmlns:a16="http://schemas.microsoft.com/office/drawing/2014/main" id="{CCA1327A-A7FC-EACE-BCEB-A404CB062A6C}"/>
              </a:ext>
            </a:extLst>
          </p:cNvPr>
          <p:cNvSpPr txBox="1"/>
          <p:nvPr/>
        </p:nvSpPr>
        <p:spPr>
          <a:xfrm>
            <a:off x="241567" y="960889"/>
            <a:ext cx="933269" cy="523220"/>
          </a:xfrm>
          <a:prstGeom prst="rect">
            <a:avLst/>
          </a:prstGeom>
          <a:noFill/>
        </p:spPr>
        <p:txBody>
          <a:bodyPr wrap="none" rtlCol="0">
            <a:spAutoFit/>
          </a:bodyPr>
          <a:lstStyle/>
          <a:p>
            <a:r>
              <a:rPr lang="nl-BE" sz="2800" b="1" dirty="0"/>
              <a:t>Plan:</a:t>
            </a:r>
            <a:endParaRPr lang="en-LU" sz="2800" b="1" dirty="0"/>
          </a:p>
        </p:txBody>
      </p:sp>
      <p:sp>
        <p:nvSpPr>
          <p:cNvPr id="21" name="TextBox 20">
            <a:extLst>
              <a:ext uri="{FF2B5EF4-FFF2-40B4-BE49-F238E27FC236}">
                <a16:creationId xmlns:a16="http://schemas.microsoft.com/office/drawing/2014/main" id="{7AFE6D3C-3F6A-E353-2CEC-05B2315873C4}"/>
              </a:ext>
            </a:extLst>
          </p:cNvPr>
          <p:cNvSpPr txBox="1"/>
          <p:nvPr/>
        </p:nvSpPr>
        <p:spPr>
          <a:xfrm>
            <a:off x="1501219" y="1087057"/>
            <a:ext cx="6007863" cy="4493538"/>
          </a:xfrm>
          <a:prstGeom prst="rect">
            <a:avLst/>
          </a:prstGeom>
          <a:noFill/>
        </p:spPr>
        <p:txBody>
          <a:bodyPr wrap="none" rtlCol="0">
            <a:spAutoFit/>
          </a:bodyPr>
          <a:lstStyle/>
          <a:p>
            <a:r>
              <a:rPr lang="en-GB" b="1" dirty="0"/>
              <a:t>Preparing the </a:t>
            </a:r>
            <a:r>
              <a:rPr lang="en-GB" b="1" dirty="0" err="1"/>
              <a:t>msbas</a:t>
            </a:r>
            <a:r>
              <a:rPr lang="en-GB" b="1" dirty="0"/>
              <a:t> inversion:</a:t>
            </a:r>
          </a:p>
          <a:p>
            <a:pPr marL="342900" indent="-342900">
              <a:buFont typeface="Arial" panose="020B0604020202020204" pitchFamily="34" charset="0"/>
              <a:buChar char="•"/>
            </a:pPr>
            <a:endParaRPr lang="nl-BE" sz="1000" b="1" dirty="0"/>
          </a:p>
          <a:p>
            <a:pPr marL="800100" lvl="1" indent="-342900">
              <a:buFont typeface="Arial" panose="020B0604020202020204" pitchFamily="34" charset="0"/>
              <a:buChar char="•"/>
            </a:pPr>
            <a:r>
              <a:rPr lang="nl-BE" sz="1600" b="1" dirty="0">
                <a:solidFill>
                  <a:schemeClr val="bg1">
                    <a:lumMod val="65000"/>
                  </a:schemeClr>
                </a:solidFill>
              </a:rPr>
              <a:t>build_header_msbas_criteria.sh</a:t>
            </a:r>
            <a:endParaRPr lang="en-GB" sz="1600" b="1" dirty="0">
              <a:solidFill>
                <a:schemeClr val="bg1">
                  <a:lumMod val="65000"/>
                </a:schemeClr>
              </a:solidFill>
            </a:endParaRPr>
          </a:p>
          <a:p>
            <a:pPr marL="800100" lvl="1" indent="-342900">
              <a:buFont typeface="Arial" panose="020B0604020202020204" pitchFamily="34" charset="0"/>
              <a:buChar char="•"/>
            </a:pPr>
            <a:r>
              <a:rPr lang="en-GB" sz="1600" b="1" dirty="0">
                <a:solidFill>
                  <a:schemeClr val="bg1">
                    <a:lumMod val="65000"/>
                  </a:schemeClr>
                </a:solidFill>
              </a:rPr>
              <a:t>The </a:t>
            </a:r>
            <a:r>
              <a:rPr lang="en-GB" sz="1600" b="1" dirty="0" err="1">
                <a:solidFill>
                  <a:schemeClr val="bg1">
                    <a:lumMod val="65000"/>
                  </a:schemeClr>
                </a:solidFill>
              </a:rPr>
              <a:t>header.txt</a:t>
            </a:r>
            <a:r>
              <a:rPr lang="en-GB" sz="1600" b="1" dirty="0">
                <a:solidFill>
                  <a:schemeClr val="bg1">
                    <a:lumMod val="65000"/>
                  </a:schemeClr>
                </a:solidFill>
              </a:rPr>
              <a:t> </a:t>
            </a:r>
          </a:p>
          <a:p>
            <a:endParaRPr lang="en-GB" sz="1000" dirty="0">
              <a:solidFill>
                <a:schemeClr val="bg1">
                  <a:lumMod val="65000"/>
                </a:schemeClr>
              </a:solidFill>
            </a:endParaRPr>
          </a:p>
          <a:p>
            <a:r>
              <a:rPr lang="en-GB" b="1" dirty="0"/>
              <a:t>Running the </a:t>
            </a:r>
            <a:r>
              <a:rPr lang="en-GB" b="1" dirty="0" err="1"/>
              <a:t>msbas</a:t>
            </a:r>
            <a:r>
              <a:rPr lang="en-GB" b="1" dirty="0"/>
              <a:t> inversion:</a:t>
            </a:r>
          </a:p>
          <a:p>
            <a:endParaRPr lang="en-GB" sz="1000" b="1" dirty="0"/>
          </a:p>
          <a:p>
            <a:pPr marL="800100" lvl="1" indent="-342900">
              <a:buFont typeface="Arial" panose="020B0604020202020204" pitchFamily="34" charset="0"/>
              <a:buChar char="•"/>
            </a:pPr>
            <a:r>
              <a:rPr lang="nl-BE" sz="1600" b="1" dirty="0">
                <a:solidFill>
                  <a:schemeClr val="bg1">
                    <a:lumMod val="65000"/>
                  </a:schemeClr>
                </a:solidFill>
              </a:rPr>
              <a:t>MSBAS.sh </a:t>
            </a:r>
          </a:p>
          <a:p>
            <a:pPr marL="800100" lvl="1" indent="-342900">
              <a:buFont typeface="Arial" panose="020B0604020202020204" pitchFamily="34" charset="0"/>
              <a:buChar char="•"/>
            </a:pPr>
            <a:r>
              <a:rPr lang="en-GB" sz="1600" b="1" dirty="0">
                <a:solidFill>
                  <a:schemeClr val="bg1">
                    <a:lumMod val="65000"/>
                  </a:schemeClr>
                </a:solidFill>
              </a:rPr>
              <a:t>SBAS, MSBAS 2D, MSBAS 3D</a:t>
            </a:r>
          </a:p>
          <a:p>
            <a:pPr marL="800100" lvl="1" indent="-342900">
              <a:buFont typeface="Arial" panose="020B0604020202020204" pitchFamily="34" charset="0"/>
              <a:buChar char="•"/>
            </a:pPr>
            <a:endParaRPr lang="en-GB" sz="1000" b="1" dirty="0">
              <a:solidFill>
                <a:schemeClr val="bg1">
                  <a:lumMod val="65000"/>
                </a:schemeClr>
              </a:solidFill>
            </a:endParaRPr>
          </a:p>
          <a:p>
            <a:r>
              <a:rPr lang="en-GB" b="1" dirty="0"/>
              <a:t>Selecting the best inversion parameters:</a:t>
            </a:r>
          </a:p>
          <a:p>
            <a:endParaRPr lang="en-GB" sz="1000" b="1" dirty="0"/>
          </a:p>
          <a:p>
            <a:pPr marL="800100" lvl="1" indent="-342900">
              <a:buFont typeface="Arial" panose="020B0604020202020204" pitchFamily="34" charset="0"/>
              <a:buChar char="•"/>
            </a:pPr>
            <a:r>
              <a:rPr lang="nl-BE" sz="1600" b="1" dirty="0">
                <a:solidFill>
                  <a:schemeClr val="bg1">
                    <a:lumMod val="65000"/>
                  </a:schemeClr>
                </a:solidFill>
              </a:rPr>
              <a:t>test_lcurve</a:t>
            </a:r>
            <a:r>
              <a:rPr lang="en-GB" sz="1600" b="1" dirty="0">
                <a:solidFill>
                  <a:schemeClr val="bg1">
                    <a:lumMod val="65000"/>
                  </a:schemeClr>
                </a:solidFill>
              </a:rPr>
              <a:t>.</a:t>
            </a:r>
            <a:r>
              <a:rPr lang="en-GB" sz="1600" b="1" dirty="0" err="1">
                <a:solidFill>
                  <a:schemeClr val="bg1">
                    <a:lumMod val="65000"/>
                  </a:schemeClr>
                </a:solidFill>
              </a:rPr>
              <a:t>sh</a:t>
            </a:r>
            <a:endParaRPr lang="en-GB" sz="1600" b="1" dirty="0">
              <a:solidFill>
                <a:schemeClr val="bg1">
                  <a:lumMod val="65000"/>
                </a:schemeClr>
              </a:solidFill>
            </a:endParaRPr>
          </a:p>
          <a:p>
            <a:pPr marL="800100" lvl="1" indent="-342900">
              <a:buFont typeface="Arial" panose="020B0604020202020204" pitchFamily="34" charset="0"/>
              <a:buChar char="•"/>
            </a:pPr>
            <a:endParaRPr lang="en-GB" sz="1000" b="1" dirty="0">
              <a:solidFill>
                <a:schemeClr val="bg1">
                  <a:lumMod val="65000"/>
                </a:schemeClr>
              </a:solidFill>
            </a:endParaRPr>
          </a:p>
          <a:p>
            <a:r>
              <a:rPr lang="en-GB" sz="1800" b="1" dirty="0"/>
              <a:t>Additional pairs selection</a:t>
            </a:r>
            <a:r>
              <a:rPr lang="en-GB" b="1" dirty="0"/>
              <a:t>:</a:t>
            </a:r>
          </a:p>
          <a:p>
            <a:endParaRPr lang="en-GB" sz="1000" b="1" dirty="0">
              <a:solidFill>
                <a:schemeClr val="bg1">
                  <a:lumMod val="75000"/>
                </a:schemeClr>
              </a:solidFill>
            </a:endParaRPr>
          </a:p>
          <a:p>
            <a:pPr marL="800100" lvl="1" indent="-342900">
              <a:buFont typeface="Arial" panose="020B0604020202020204" pitchFamily="34" charset="0"/>
              <a:buChar char="•"/>
            </a:pPr>
            <a:r>
              <a:rPr lang="en-GB" sz="1600" b="1" dirty="0">
                <a:solidFill>
                  <a:schemeClr val="bg1">
                    <a:lumMod val="75000"/>
                  </a:schemeClr>
                </a:solidFill>
              </a:rPr>
              <a:t>Coherence threshold</a:t>
            </a:r>
          </a:p>
          <a:p>
            <a:pPr marL="800100" lvl="1" indent="-342900">
              <a:buFont typeface="Arial" panose="020B0604020202020204" pitchFamily="34" charset="0"/>
              <a:buChar char="•"/>
            </a:pPr>
            <a:r>
              <a:rPr lang="nl-BE" sz="1600" b="1" dirty="0">
                <a:solidFill>
                  <a:schemeClr val="bg1">
                    <a:lumMod val="75000"/>
                  </a:schemeClr>
                </a:solidFill>
              </a:rPr>
              <a:t>Start – stop dates</a:t>
            </a:r>
            <a:endParaRPr lang="en-GB" sz="1600" b="1" dirty="0">
              <a:solidFill>
                <a:schemeClr val="bg1">
                  <a:lumMod val="75000"/>
                </a:schemeClr>
              </a:solidFill>
            </a:endParaRPr>
          </a:p>
          <a:p>
            <a:pPr marL="800100" lvl="1" indent="-342900">
              <a:buFont typeface="Arial" panose="020B0604020202020204" pitchFamily="34" charset="0"/>
              <a:buChar char="•"/>
            </a:pPr>
            <a:r>
              <a:rPr lang="en-GB" sz="1600" b="1" dirty="0">
                <a:solidFill>
                  <a:schemeClr val="bg1">
                    <a:lumMod val="75000"/>
                  </a:schemeClr>
                </a:solidFill>
              </a:rPr>
              <a:t>Optimisation (</a:t>
            </a:r>
            <a:r>
              <a:rPr lang="en-GB" sz="1600" b="1" dirty="0" err="1">
                <a:solidFill>
                  <a:schemeClr val="bg1">
                    <a:lumMod val="75000"/>
                  </a:schemeClr>
                </a:solidFill>
              </a:rPr>
              <a:t>cfr</a:t>
            </a:r>
            <a:r>
              <a:rPr lang="en-GB" sz="1600" b="1" dirty="0">
                <a:solidFill>
                  <a:schemeClr val="bg1">
                    <a:lumMod val="75000"/>
                  </a:schemeClr>
                </a:solidFill>
              </a:rPr>
              <a:t> Delphine </a:t>
            </a:r>
            <a:r>
              <a:rPr lang="en-GB" sz="1600" b="1" dirty="0" err="1">
                <a:solidFill>
                  <a:schemeClr val="bg1">
                    <a:lumMod val="75000"/>
                  </a:schemeClr>
                </a:solidFill>
              </a:rPr>
              <a:t>Smitarello’s</a:t>
            </a:r>
            <a:r>
              <a:rPr lang="en-GB" sz="1600" b="1" dirty="0">
                <a:solidFill>
                  <a:schemeClr val="bg1">
                    <a:lumMod val="75000"/>
                  </a:schemeClr>
                </a:solidFill>
              </a:rPr>
              <a:t> ppt) or Max 3 times</a:t>
            </a:r>
          </a:p>
          <a:p>
            <a:pPr marL="800100" lvl="1" indent="-342900">
              <a:buFont typeface="Arial" panose="020B0604020202020204" pitchFamily="34" charset="0"/>
              <a:buChar char="•"/>
            </a:pPr>
            <a:r>
              <a:rPr lang="en-GB" sz="1600" b="1" dirty="0">
                <a:solidFill>
                  <a:schemeClr val="bg1">
                    <a:lumMod val="75000"/>
                  </a:schemeClr>
                </a:solidFill>
              </a:rPr>
              <a:t>Phase closure</a:t>
            </a:r>
            <a:endParaRPr lang="en-LU" sz="1600" dirty="0">
              <a:solidFill>
                <a:schemeClr val="bg1">
                  <a:lumMod val="65000"/>
                </a:schemeClr>
              </a:solidFill>
            </a:endParaRPr>
          </a:p>
        </p:txBody>
      </p:sp>
      <p:sp>
        <p:nvSpPr>
          <p:cNvPr id="9" name="TextBox 8">
            <a:extLst>
              <a:ext uri="{FF2B5EF4-FFF2-40B4-BE49-F238E27FC236}">
                <a16:creationId xmlns:a16="http://schemas.microsoft.com/office/drawing/2014/main" id="{B7E2199C-9B1E-723C-2674-E764D08C6416}"/>
              </a:ext>
            </a:extLst>
          </p:cNvPr>
          <p:cNvSpPr txBox="1"/>
          <p:nvPr/>
        </p:nvSpPr>
        <p:spPr>
          <a:xfrm rot="20048326">
            <a:off x="5095286" y="3281086"/>
            <a:ext cx="2480166" cy="707886"/>
          </a:xfrm>
          <a:prstGeom prst="rect">
            <a:avLst/>
          </a:prstGeom>
          <a:noFill/>
          <a:ln w="15875">
            <a:solidFill>
              <a:srgbClr val="C00000"/>
            </a:solidFill>
          </a:ln>
        </p:spPr>
        <p:txBody>
          <a:bodyPr wrap="none" rtlCol="0">
            <a:spAutoFit/>
          </a:bodyPr>
          <a:lstStyle/>
          <a:p>
            <a:r>
              <a:rPr lang="en-LU" sz="4000" dirty="0">
                <a:solidFill>
                  <a:srgbClr val="C00000"/>
                </a:solidFill>
              </a:rPr>
              <a:t> - DONE ! - </a:t>
            </a:r>
          </a:p>
        </p:txBody>
      </p:sp>
    </p:spTree>
    <p:extLst>
      <p:ext uri="{BB962C8B-B14F-4D97-AF65-F5344CB8AC3E}">
        <p14:creationId xmlns:p14="http://schemas.microsoft.com/office/powerpoint/2010/main" val="285587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2DD02926-4578-8DAF-2BB1-268B9F642549}"/>
              </a:ext>
            </a:extLst>
          </p:cNvPr>
          <p:cNvGrpSpPr/>
          <p:nvPr/>
        </p:nvGrpSpPr>
        <p:grpSpPr>
          <a:xfrm>
            <a:off x="1570744" y="1184791"/>
            <a:ext cx="9704448" cy="3968195"/>
            <a:chOff x="1570744" y="1184791"/>
            <a:chExt cx="9704448" cy="3968195"/>
          </a:xfrm>
        </p:grpSpPr>
        <p:grpSp>
          <p:nvGrpSpPr>
            <p:cNvPr id="65" name="Group 64">
              <a:extLst>
                <a:ext uri="{FF2B5EF4-FFF2-40B4-BE49-F238E27FC236}">
                  <a16:creationId xmlns:a16="http://schemas.microsoft.com/office/drawing/2014/main" id="{597B79B1-9B4C-00A7-C820-BAA78B91695D}"/>
                </a:ext>
              </a:extLst>
            </p:cNvPr>
            <p:cNvGrpSpPr>
              <a:grpSpLocks noChangeAspect="1"/>
            </p:cNvGrpSpPr>
            <p:nvPr/>
          </p:nvGrpSpPr>
          <p:grpSpPr>
            <a:xfrm>
              <a:off x="1570744" y="1184791"/>
              <a:ext cx="9702844" cy="3968195"/>
              <a:chOff x="391743" y="625202"/>
              <a:chExt cx="12082848" cy="4941550"/>
            </a:xfrm>
          </p:grpSpPr>
          <p:sp>
            <p:nvSpPr>
              <p:cNvPr id="67" name="Rectangle 66">
                <a:extLst>
                  <a:ext uri="{FF2B5EF4-FFF2-40B4-BE49-F238E27FC236}">
                    <a16:creationId xmlns:a16="http://schemas.microsoft.com/office/drawing/2014/main" id="{0B041402-B9A2-2BEE-F5ED-2B5F5DB2BF6E}"/>
                  </a:ext>
                </a:extLst>
              </p:cNvPr>
              <p:cNvSpPr/>
              <p:nvPr/>
            </p:nvSpPr>
            <p:spPr>
              <a:xfrm>
                <a:off x="1723234" y="1193750"/>
                <a:ext cx="2643480" cy="584775"/>
              </a:xfrm>
              <a:prstGeom prst="rect">
                <a:avLst/>
              </a:prstGeom>
            </p:spPr>
            <p:txBody>
              <a:bodyPr wrap="square">
                <a:spAutoFit/>
              </a:bodyPr>
              <a:lstStyle/>
              <a:p>
                <a:pPr algn="ctr"/>
                <a:r>
                  <a:rPr lang="en-US" sz="1200" dirty="0">
                    <a:solidFill>
                      <a:srgbClr val="C00000"/>
                    </a:solidFill>
                  </a:rPr>
                  <a:t>Interferometric processing</a:t>
                </a:r>
              </a:p>
              <a:p>
                <a:pPr algn="ctr"/>
                <a:r>
                  <a:rPr lang="en-US" sz="1200" dirty="0">
                    <a:solidFill>
                      <a:srgbClr val="C00000"/>
                    </a:solidFill>
                  </a:rPr>
                  <a:t>(</a:t>
                </a:r>
                <a:r>
                  <a:rPr lang="en-US" sz="1200" dirty="0" err="1">
                    <a:solidFill>
                      <a:srgbClr val="C00000"/>
                    </a:solidFill>
                  </a:rPr>
                  <a:t>AMSTer</a:t>
                </a:r>
                <a:r>
                  <a:rPr lang="en-US" sz="1200" dirty="0">
                    <a:solidFill>
                      <a:srgbClr val="C00000"/>
                    </a:solidFill>
                  </a:rPr>
                  <a:t> Engine)</a:t>
                </a:r>
              </a:p>
            </p:txBody>
          </p:sp>
          <p:sp>
            <p:nvSpPr>
              <p:cNvPr id="68" name="Right Arrow 67">
                <a:extLst>
                  <a:ext uri="{FF2B5EF4-FFF2-40B4-BE49-F238E27FC236}">
                    <a16:creationId xmlns:a16="http://schemas.microsoft.com/office/drawing/2014/main" id="{913FC39E-96F9-AA04-4A46-BB3E917D9A32}"/>
                  </a:ext>
                </a:extLst>
              </p:cNvPr>
              <p:cNvSpPr/>
              <p:nvPr/>
            </p:nvSpPr>
            <p:spPr>
              <a:xfrm>
                <a:off x="4621368" y="3776521"/>
                <a:ext cx="1362769" cy="2289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 descr="Download, symbol Free Icon of Justicon">
                <a:extLst>
                  <a:ext uri="{FF2B5EF4-FFF2-40B4-BE49-F238E27FC236}">
                    <a16:creationId xmlns:a16="http://schemas.microsoft.com/office/drawing/2014/main" id="{AF06F250-D615-7DD1-D0BA-3C1577170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4975" y="1162345"/>
                <a:ext cx="691135" cy="69113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D514C577-A345-85A7-51B1-C77E3EC391A0}"/>
                  </a:ext>
                </a:extLst>
              </p:cNvPr>
              <p:cNvSpPr txBox="1"/>
              <p:nvPr/>
            </p:nvSpPr>
            <p:spPr>
              <a:xfrm>
                <a:off x="10192841" y="795252"/>
                <a:ext cx="1239242" cy="344944"/>
              </a:xfrm>
              <a:prstGeom prst="rect">
                <a:avLst/>
              </a:prstGeom>
              <a:noFill/>
            </p:spPr>
            <p:txBody>
              <a:bodyPr wrap="none" rtlCol="0">
                <a:spAutoFit/>
              </a:bodyPr>
              <a:lstStyle/>
              <a:p>
                <a:r>
                  <a:rPr lang="en-US" sz="1200">
                    <a:solidFill>
                      <a:srgbClr val="C00000"/>
                    </a:solidFill>
                  </a:rPr>
                  <a:t> Web Page(s)</a:t>
                </a:r>
                <a:endParaRPr lang="x-none" sz="1200">
                  <a:solidFill>
                    <a:srgbClr val="C00000"/>
                  </a:solidFill>
                </a:endParaRPr>
              </a:p>
            </p:txBody>
          </p:sp>
          <p:sp>
            <p:nvSpPr>
              <p:cNvPr id="71" name="TextBox 70">
                <a:extLst>
                  <a:ext uri="{FF2B5EF4-FFF2-40B4-BE49-F238E27FC236}">
                    <a16:creationId xmlns:a16="http://schemas.microsoft.com/office/drawing/2014/main" id="{CAA279E8-9387-F1CA-FF62-3584A21FB553}"/>
                  </a:ext>
                </a:extLst>
              </p:cNvPr>
              <p:cNvSpPr txBox="1"/>
              <p:nvPr/>
            </p:nvSpPr>
            <p:spPr>
              <a:xfrm>
                <a:off x="391743" y="625202"/>
                <a:ext cx="1093120" cy="584775"/>
              </a:xfrm>
              <a:prstGeom prst="rect">
                <a:avLst/>
              </a:prstGeom>
              <a:noFill/>
            </p:spPr>
            <p:txBody>
              <a:bodyPr wrap="none" rtlCol="0">
                <a:spAutoFit/>
              </a:bodyPr>
              <a:lstStyle/>
              <a:p>
                <a:r>
                  <a:rPr lang="en-US" sz="1200">
                    <a:solidFill>
                      <a:srgbClr val="C00000"/>
                    </a:solidFill>
                  </a:rPr>
                  <a:t>Sat. image </a:t>
                </a:r>
              </a:p>
              <a:p>
                <a:r>
                  <a:rPr lang="en-US" sz="1200">
                    <a:solidFill>
                      <a:srgbClr val="C00000"/>
                    </a:solidFill>
                  </a:rPr>
                  <a:t>Download</a:t>
                </a:r>
                <a:endParaRPr lang="en-LU" sz="1200">
                  <a:solidFill>
                    <a:srgbClr val="C00000"/>
                  </a:solidFill>
                </a:endParaRPr>
              </a:p>
            </p:txBody>
          </p:sp>
          <p:sp>
            <p:nvSpPr>
              <p:cNvPr id="72" name="Bent Up Arrow 71">
                <a:extLst>
                  <a:ext uri="{FF2B5EF4-FFF2-40B4-BE49-F238E27FC236}">
                    <a16:creationId xmlns:a16="http://schemas.microsoft.com/office/drawing/2014/main" id="{0EA13116-0C78-0423-63C8-FD86B0B5EF71}"/>
                  </a:ext>
                </a:extLst>
              </p:cNvPr>
              <p:cNvSpPr/>
              <p:nvPr/>
            </p:nvSpPr>
            <p:spPr>
              <a:xfrm rot="5400000">
                <a:off x="908157" y="2008847"/>
                <a:ext cx="482545" cy="5058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pic>
            <p:nvPicPr>
              <p:cNvPr id="73" name="Picture 72">
                <a:extLst>
                  <a:ext uri="{FF2B5EF4-FFF2-40B4-BE49-F238E27FC236}">
                    <a16:creationId xmlns:a16="http://schemas.microsoft.com/office/drawing/2014/main" id="{B1437465-7FEC-7D27-1916-540663755224}"/>
                  </a:ext>
                </a:extLst>
              </p:cNvPr>
              <p:cNvPicPr>
                <a:picLocks noChangeAspect="1"/>
              </p:cNvPicPr>
              <p:nvPr/>
            </p:nvPicPr>
            <p:blipFill>
              <a:blip r:embed="rId3"/>
              <a:stretch>
                <a:fillRect/>
              </a:stretch>
            </p:blipFill>
            <p:spPr>
              <a:xfrm>
                <a:off x="1800023" y="1827686"/>
                <a:ext cx="1006757" cy="1212135"/>
              </a:xfrm>
              <a:prstGeom prst="rect">
                <a:avLst/>
              </a:prstGeom>
            </p:spPr>
          </p:pic>
          <p:pic>
            <p:nvPicPr>
              <p:cNvPr id="74" name="Picture 73">
                <a:extLst>
                  <a:ext uri="{FF2B5EF4-FFF2-40B4-BE49-F238E27FC236}">
                    <a16:creationId xmlns:a16="http://schemas.microsoft.com/office/drawing/2014/main" id="{3F25284C-57E3-7D41-CE72-8A11E851B523}"/>
                  </a:ext>
                </a:extLst>
              </p:cNvPr>
              <p:cNvPicPr>
                <a:picLocks noChangeAspect="1"/>
              </p:cNvPicPr>
              <p:nvPr/>
            </p:nvPicPr>
            <p:blipFill>
              <a:blip r:embed="rId4"/>
              <a:stretch>
                <a:fillRect/>
              </a:stretch>
            </p:blipFill>
            <p:spPr>
              <a:xfrm>
                <a:off x="3129759" y="1813556"/>
                <a:ext cx="1251730" cy="1324824"/>
              </a:xfrm>
              <a:prstGeom prst="rect">
                <a:avLst/>
              </a:prstGeom>
            </p:spPr>
          </p:pic>
          <p:pic>
            <p:nvPicPr>
              <p:cNvPr id="75" name="Picture 74">
                <a:extLst>
                  <a:ext uri="{FF2B5EF4-FFF2-40B4-BE49-F238E27FC236}">
                    <a16:creationId xmlns:a16="http://schemas.microsoft.com/office/drawing/2014/main" id="{9B563F34-4BED-3225-9721-10444F1BD7DD}"/>
                  </a:ext>
                </a:extLst>
              </p:cNvPr>
              <p:cNvPicPr>
                <a:picLocks noChangeAspect="1"/>
              </p:cNvPicPr>
              <p:nvPr/>
            </p:nvPicPr>
            <p:blipFill>
              <a:blip r:embed="rId5"/>
              <a:stretch>
                <a:fillRect/>
              </a:stretch>
            </p:blipFill>
            <p:spPr>
              <a:xfrm>
                <a:off x="1793733" y="3019261"/>
                <a:ext cx="1306288" cy="1324557"/>
              </a:xfrm>
              <a:prstGeom prst="rect">
                <a:avLst/>
              </a:prstGeom>
            </p:spPr>
          </p:pic>
          <p:pic>
            <p:nvPicPr>
              <p:cNvPr id="76" name="Picture 75">
                <a:extLst>
                  <a:ext uri="{FF2B5EF4-FFF2-40B4-BE49-F238E27FC236}">
                    <a16:creationId xmlns:a16="http://schemas.microsoft.com/office/drawing/2014/main" id="{E4F10FF5-D161-2F9F-16C6-C652F783D362}"/>
                  </a:ext>
                </a:extLst>
              </p:cNvPr>
              <p:cNvPicPr>
                <a:picLocks noChangeAspect="1"/>
              </p:cNvPicPr>
              <p:nvPr/>
            </p:nvPicPr>
            <p:blipFill>
              <a:blip r:embed="rId6"/>
              <a:stretch>
                <a:fillRect/>
              </a:stretch>
            </p:blipFill>
            <p:spPr>
              <a:xfrm>
                <a:off x="3181704" y="3133182"/>
                <a:ext cx="1349196" cy="1396043"/>
              </a:xfrm>
              <a:prstGeom prst="rect">
                <a:avLst/>
              </a:prstGeom>
            </p:spPr>
          </p:pic>
          <p:sp>
            <p:nvSpPr>
              <p:cNvPr id="77" name="Rectangle 76">
                <a:extLst>
                  <a:ext uri="{FF2B5EF4-FFF2-40B4-BE49-F238E27FC236}">
                    <a16:creationId xmlns:a16="http://schemas.microsoft.com/office/drawing/2014/main" id="{8CA44474-A1E8-8C41-3A06-A998E8D0D9AC}"/>
                  </a:ext>
                </a:extLst>
              </p:cNvPr>
              <p:cNvSpPr/>
              <p:nvPr/>
            </p:nvSpPr>
            <p:spPr>
              <a:xfrm>
                <a:off x="5690902" y="2641993"/>
                <a:ext cx="3093290" cy="574906"/>
              </a:xfrm>
              <a:prstGeom prst="rect">
                <a:avLst/>
              </a:prstGeom>
            </p:spPr>
            <p:txBody>
              <a:bodyPr wrap="square">
                <a:spAutoFit/>
              </a:bodyPr>
              <a:lstStyle/>
              <a:p>
                <a:pPr algn="ctr"/>
                <a:r>
                  <a:rPr lang="en-US" sz="1200">
                    <a:solidFill>
                      <a:srgbClr val="C00000"/>
                    </a:solidFill>
                  </a:rPr>
                  <a:t>Time Series processing</a:t>
                </a:r>
              </a:p>
              <a:p>
                <a:pPr algn="ctr"/>
                <a:r>
                  <a:rPr lang="en-US" sz="1200">
                    <a:solidFill>
                      <a:srgbClr val="C00000"/>
                    </a:solidFill>
                  </a:rPr>
                  <a:t>(MSBAS)</a:t>
                </a:r>
              </a:p>
            </p:txBody>
          </p:sp>
          <p:sp>
            <p:nvSpPr>
              <p:cNvPr id="78" name="Right Arrow 77">
                <a:extLst>
                  <a:ext uri="{FF2B5EF4-FFF2-40B4-BE49-F238E27FC236}">
                    <a16:creationId xmlns:a16="http://schemas.microsoft.com/office/drawing/2014/main" id="{7842C45B-3447-3DC1-BE68-5350B2D432FF}"/>
                  </a:ext>
                </a:extLst>
              </p:cNvPr>
              <p:cNvSpPr/>
              <p:nvPr/>
            </p:nvSpPr>
            <p:spPr>
              <a:xfrm>
                <a:off x="8612684" y="3817786"/>
                <a:ext cx="529619" cy="270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AB6E798B-A690-E9DF-2C6F-4263CCE6CB2F}"/>
                  </a:ext>
                </a:extLst>
              </p:cNvPr>
              <p:cNvPicPr>
                <a:picLocks noChangeAspect="1"/>
              </p:cNvPicPr>
              <p:nvPr/>
            </p:nvPicPr>
            <p:blipFill rotWithShape="1">
              <a:blip r:embed="rId7"/>
              <a:srcRect t="34347"/>
              <a:stretch/>
            </p:blipFill>
            <p:spPr>
              <a:xfrm>
                <a:off x="9470400" y="2722969"/>
                <a:ext cx="3004191" cy="2826461"/>
              </a:xfrm>
              <a:prstGeom prst="rect">
                <a:avLst/>
              </a:prstGeom>
            </p:spPr>
          </p:pic>
          <p:pic>
            <p:nvPicPr>
              <p:cNvPr id="80" name="Picture 79">
                <a:extLst>
                  <a:ext uri="{FF2B5EF4-FFF2-40B4-BE49-F238E27FC236}">
                    <a16:creationId xmlns:a16="http://schemas.microsoft.com/office/drawing/2014/main" id="{3162815F-0091-A1C5-2055-452068D3CDDF}"/>
                  </a:ext>
                </a:extLst>
              </p:cNvPr>
              <p:cNvPicPr>
                <a:picLocks noChangeAspect="1"/>
              </p:cNvPicPr>
              <p:nvPr/>
            </p:nvPicPr>
            <p:blipFill>
              <a:blip r:embed="rId8"/>
              <a:stretch>
                <a:fillRect/>
              </a:stretch>
            </p:blipFill>
            <p:spPr>
              <a:xfrm>
                <a:off x="6196410" y="3210653"/>
                <a:ext cx="1236922" cy="1324824"/>
              </a:xfrm>
              <a:prstGeom prst="rect">
                <a:avLst/>
              </a:prstGeom>
            </p:spPr>
          </p:pic>
          <p:pic>
            <p:nvPicPr>
              <p:cNvPr id="81" name="Picture 80">
                <a:extLst>
                  <a:ext uri="{FF2B5EF4-FFF2-40B4-BE49-F238E27FC236}">
                    <a16:creationId xmlns:a16="http://schemas.microsoft.com/office/drawing/2014/main" id="{20E5DED7-7255-4007-380F-F5682FE1822B}"/>
                  </a:ext>
                </a:extLst>
              </p:cNvPr>
              <p:cNvPicPr>
                <a:picLocks noChangeAspect="1"/>
              </p:cNvPicPr>
              <p:nvPr/>
            </p:nvPicPr>
            <p:blipFill>
              <a:blip r:embed="rId9"/>
              <a:stretch>
                <a:fillRect/>
              </a:stretch>
            </p:blipFill>
            <p:spPr>
              <a:xfrm>
                <a:off x="7683982" y="3607460"/>
                <a:ext cx="686857" cy="885381"/>
              </a:xfrm>
              <a:prstGeom prst="rect">
                <a:avLst/>
              </a:prstGeom>
            </p:spPr>
          </p:pic>
          <p:sp>
            <p:nvSpPr>
              <p:cNvPr id="82" name="TextBox 81">
                <a:extLst>
                  <a:ext uri="{FF2B5EF4-FFF2-40B4-BE49-F238E27FC236}">
                    <a16:creationId xmlns:a16="http://schemas.microsoft.com/office/drawing/2014/main" id="{BA8BC87F-2691-887F-6FF1-88400D7CFAFF}"/>
                  </a:ext>
                </a:extLst>
              </p:cNvPr>
              <p:cNvSpPr txBox="1"/>
              <p:nvPr/>
            </p:nvSpPr>
            <p:spPr>
              <a:xfrm>
                <a:off x="1757144" y="2677577"/>
                <a:ext cx="687093" cy="325780"/>
              </a:xfrm>
              <a:prstGeom prst="rect">
                <a:avLst/>
              </a:prstGeom>
              <a:noFill/>
            </p:spPr>
            <p:txBody>
              <a:bodyPr wrap="none" rtlCol="0">
                <a:spAutoFit/>
              </a:bodyPr>
              <a:lstStyle/>
              <a:p>
                <a:r>
                  <a:rPr lang="en-LU" sz="1100"/>
                  <a:t>Ampli.</a:t>
                </a:r>
              </a:p>
            </p:txBody>
          </p:sp>
          <p:sp>
            <p:nvSpPr>
              <p:cNvPr id="83" name="TextBox 82">
                <a:extLst>
                  <a:ext uri="{FF2B5EF4-FFF2-40B4-BE49-F238E27FC236}">
                    <a16:creationId xmlns:a16="http://schemas.microsoft.com/office/drawing/2014/main" id="{4D7EE17F-3135-7B45-CE24-D4B87DE32C8D}"/>
                  </a:ext>
                </a:extLst>
              </p:cNvPr>
              <p:cNvSpPr txBox="1"/>
              <p:nvPr/>
            </p:nvSpPr>
            <p:spPr>
              <a:xfrm>
                <a:off x="3246840" y="2798316"/>
                <a:ext cx="551352" cy="325780"/>
              </a:xfrm>
              <a:prstGeom prst="rect">
                <a:avLst/>
              </a:prstGeom>
              <a:noFill/>
            </p:spPr>
            <p:txBody>
              <a:bodyPr wrap="none" rtlCol="0">
                <a:spAutoFit/>
              </a:bodyPr>
              <a:lstStyle/>
              <a:p>
                <a:r>
                  <a:rPr lang="en-LU" sz="1100"/>
                  <a:t>Coh.</a:t>
                </a:r>
              </a:p>
            </p:txBody>
          </p:sp>
          <p:sp>
            <p:nvSpPr>
              <p:cNvPr id="84" name="TextBox 83">
                <a:extLst>
                  <a:ext uri="{FF2B5EF4-FFF2-40B4-BE49-F238E27FC236}">
                    <a16:creationId xmlns:a16="http://schemas.microsoft.com/office/drawing/2014/main" id="{E4FF5D60-CA02-9E84-1201-BB53A9F8F15D}"/>
                  </a:ext>
                </a:extLst>
              </p:cNvPr>
              <p:cNvSpPr txBox="1"/>
              <p:nvPr/>
            </p:nvSpPr>
            <p:spPr>
              <a:xfrm>
                <a:off x="1763995" y="4047034"/>
                <a:ext cx="671124" cy="325780"/>
              </a:xfrm>
              <a:prstGeom prst="rect">
                <a:avLst/>
              </a:prstGeom>
              <a:noFill/>
            </p:spPr>
            <p:txBody>
              <a:bodyPr wrap="none" rtlCol="0">
                <a:spAutoFit/>
              </a:bodyPr>
              <a:lstStyle/>
              <a:p>
                <a:r>
                  <a:rPr lang="en-LU" sz="1100"/>
                  <a:t>Interf.</a:t>
                </a:r>
              </a:p>
            </p:txBody>
          </p:sp>
          <p:sp>
            <p:nvSpPr>
              <p:cNvPr id="85" name="TextBox 84">
                <a:extLst>
                  <a:ext uri="{FF2B5EF4-FFF2-40B4-BE49-F238E27FC236}">
                    <a16:creationId xmlns:a16="http://schemas.microsoft.com/office/drawing/2014/main" id="{3AC4ABD0-B4D6-2410-64A8-C14898FEA28B}"/>
                  </a:ext>
                </a:extLst>
              </p:cNvPr>
              <p:cNvSpPr txBox="1"/>
              <p:nvPr/>
            </p:nvSpPr>
            <p:spPr>
              <a:xfrm>
                <a:off x="3318378" y="4223323"/>
                <a:ext cx="615230" cy="325780"/>
              </a:xfrm>
              <a:prstGeom prst="rect">
                <a:avLst/>
              </a:prstGeom>
              <a:noFill/>
            </p:spPr>
            <p:txBody>
              <a:bodyPr wrap="none" rtlCol="0">
                <a:spAutoFit/>
              </a:bodyPr>
              <a:lstStyle/>
              <a:p>
                <a:r>
                  <a:rPr lang="en-LU" sz="1100"/>
                  <a:t>Defo.</a:t>
                </a:r>
              </a:p>
            </p:txBody>
          </p:sp>
          <p:sp>
            <p:nvSpPr>
              <p:cNvPr id="86" name="TextBox 85">
                <a:extLst>
                  <a:ext uri="{FF2B5EF4-FFF2-40B4-BE49-F238E27FC236}">
                    <a16:creationId xmlns:a16="http://schemas.microsoft.com/office/drawing/2014/main" id="{82A7D695-CA7C-846F-C695-1C0E45AC6554}"/>
                  </a:ext>
                </a:extLst>
              </p:cNvPr>
              <p:cNvSpPr txBox="1"/>
              <p:nvPr/>
            </p:nvSpPr>
            <p:spPr>
              <a:xfrm>
                <a:off x="5967383" y="4153710"/>
                <a:ext cx="878728" cy="536579"/>
              </a:xfrm>
              <a:prstGeom prst="rect">
                <a:avLst/>
              </a:prstGeom>
              <a:noFill/>
            </p:spPr>
            <p:txBody>
              <a:bodyPr wrap="none" rtlCol="0">
                <a:spAutoFit/>
              </a:bodyPr>
              <a:lstStyle/>
              <a:p>
                <a:r>
                  <a:rPr lang="en-LU" sz="1100"/>
                  <a:t>Cumul. </a:t>
                </a:r>
                <a:br>
                  <a:rPr lang="en-LU" sz="1100"/>
                </a:br>
                <a:r>
                  <a:rPr lang="en-LU" sz="1100"/>
                  <a:t>       defo.</a:t>
                </a:r>
              </a:p>
            </p:txBody>
          </p:sp>
          <p:sp>
            <p:nvSpPr>
              <p:cNvPr id="87" name="TextBox 86">
                <a:extLst>
                  <a:ext uri="{FF2B5EF4-FFF2-40B4-BE49-F238E27FC236}">
                    <a16:creationId xmlns:a16="http://schemas.microsoft.com/office/drawing/2014/main" id="{CFF915C9-7581-452A-BD39-5C97ED2AE001}"/>
                  </a:ext>
                </a:extLst>
              </p:cNvPr>
              <p:cNvSpPr txBox="1"/>
              <p:nvPr/>
            </p:nvSpPr>
            <p:spPr>
              <a:xfrm>
                <a:off x="7503965" y="3378776"/>
                <a:ext cx="1120268" cy="325780"/>
              </a:xfrm>
              <a:prstGeom prst="rect">
                <a:avLst/>
              </a:prstGeom>
              <a:noFill/>
            </p:spPr>
            <p:txBody>
              <a:bodyPr wrap="none" rtlCol="0">
                <a:spAutoFit/>
              </a:bodyPr>
              <a:lstStyle/>
              <a:p>
                <a:r>
                  <a:rPr lang="en-LU" sz="1100"/>
                  <a:t>Mean Veloc.</a:t>
                </a:r>
              </a:p>
            </p:txBody>
          </p:sp>
          <p:sp>
            <p:nvSpPr>
              <p:cNvPr id="88" name="TextBox 87">
                <a:extLst>
                  <a:ext uri="{FF2B5EF4-FFF2-40B4-BE49-F238E27FC236}">
                    <a16:creationId xmlns:a16="http://schemas.microsoft.com/office/drawing/2014/main" id="{057D0B34-898C-1C19-6B4D-2B7D9243B0FB}"/>
                  </a:ext>
                </a:extLst>
              </p:cNvPr>
              <p:cNvSpPr txBox="1"/>
              <p:nvPr/>
            </p:nvSpPr>
            <p:spPr>
              <a:xfrm>
                <a:off x="5914305" y="5240971"/>
                <a:ext cx="1036428" cy="325780"/>
              </a:xfrm>
              <a:prstGeom prst="rect">
                <a:avLst/>
              </a:prstGeom>
              <a:noFill/>
            </p:spPr>
            <p:txBody>
              <a:bodyPr wrap="none" rtlCol="0">
                <a:spAutoFit/>
              </a:bodyPr>
              <a:lstStyle/>
              <a:p>
                <a:r>
                  <a:rPr lang="en-LU" sz="1100"/>
                  <a:t>Time series</a:t>
                </a:r>
              </a:p>
            </p:txBody>
          </p:sp>
          <p:pic>
            <p:nvPicPr>
              <p:cNvPr id="89" name="Picture 88">
                <a:extLst>
                  <a:ext uri="{FF2B5EF4-FFF2-40B4-BE49-F238E27FC236}">
                    <a16:creationId xmlns:a16="http://schemas.microsoft.com/office/drawing/2014/main" id="{3460743E-78ED-8281-0971-0ED91EAE1C39}"/>
                  </a:ext>
                </a:extLst>
              </p:cNvPr>
              <p:cNvPicPr>
                <a:picLocks noChangeAspect="1"/>
              </p:cNvPicPr>
              <p:nvPr/>
            </p:nvPicPr>
            <p:blipFill>
              <a:blip r:embed="rId10"/>
              <a:stretch>
                <a:fillRect/>
              </a:stretch>
            </p:blipFill>
            <p:spPr>
              <a:xfrm>
                <a:off x="6950733" y="4549810"/>
                <a:ext cx="1604834" cy="1016942"/>
              </a:xfrm>
              <a:prstGeom prst="rect">
                <a:avLst/>
              </a:prstGeom>
            </p:spPr>
          </p:pic>
        </p:grpSp>
        <p:pic>
          <p:nvPicPr>
            <p:cNvPr id="66" name="Picture 65">
              <a:extLst>
                <a:ext uri="{FF2B5EF4-FFF2-40B4-BE49-F238E27FC236}">
                  <a16:creationId xmlns:a16="http://schemas.microsoft.com/office/drawing/2014/main" id="{F4FC8D1A-B8D4-7974-EDE8-BA9D6EF880A5}"/>
                </a:ext>
              </a:extLst>
            </p:cNvPr>
            <p:cNvPicPr>
              <a:picLocks noChangeAspect="1"/>
            </p:cNvPicPr>
            <p:nvPr/>
          </p:nvPicPr>
          <p:blipFill>
            <a:blip r:embed="rId11"/>
            <a:stretch>
              <a:fillRect/>
            </a:stretch>
          </p:blipFill>
          <p:spPr>
            <a:xfrm>
              <a:off x="8861144" y="1928972"/>
              <a:ext cx="2414048" cy="939116"/>
            </a:xfrm>
            <a:prstGeom prst="rect">
              <a:avLst/>
            </a:prstGeom>
          </p:spPr>
        </p:pic>
      </p:grpSp>
      <p:sp>
        <p:nvSpPr>
          <p:cNvPr id="5" name="Rectangle 4">
            <a:extLst>
              <a:ext uri="{FF2B5EF4-FFF2-40B4-BE49-F238E27FC236}">
                <a16:creationId xmlns:a16="http://schemas.microsoft.com/office/drawing/2014/main" id="{1E566D32-5903-833B-0F98-1A40B83F295F}"/>
              </a:ext>
            </a:extLst>
          </p:cNvPr>
          <p:cNvSpPr txBox="1">
            <a:spLocks noChangeArrowheads="1"/>
          </p:cNvSpPr>
          <p:nvPr/>
        </p:nvSpPr>
        <p:spPr>
          <a:xfrm>
            <a:off x="786024" y="62770"/>
            <a:ext cx="10335759" cy="7693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err="1">
                <a:solidFill>
                  <a:schemeClr val="bg1"/>
                </a:solidFill>
                <a:effectLst/>
                <a:latin typeface="Helvetica" pitchFamily="2" charset="0"/>
              </a:rPr>
              <a:t>MasTer</a:t>
            </a:r>
            <a:r>
              <a:rPr lang="en-GB" sz="2800" b="1" i="0" u="none" strike="noStrike">
                <a:solidFill>
                  <a:schemeClr val="bg1"/>
                </a:solidFill>
                <a:effectLst/>
                <a:latin typeface="Helvetica" pitchFamily="2" charset="0"/>
              </a:rPr>
              <a:t> Toolbox</a:t>
            </a:r>
            <a:endParaRPr lang="en-GB" sz="2800" b="1">
              <a:solidFill>
                <a:srgbClr val="000000"/>
              </a:solidFill>
              <a:latin typeface="Helvetica" pitchFamily="2" charset="0"/>
            </a:endParaRPr>
          </a:p>
        </p:txBody>
      </p:sp>
      <p:sp>
        <p:nvSpPr>
          <p:cNvPr id="45" name="TextBox 44">
            <a:extLst>
              <a:ext uri="{FF2B5EF4-FFF2-40B4-BE49-F238E27FC236}">
                <a16:creationId xmlns:a16="http://schemas.microsoft.com/office/drawing/2014/main" id="{7A8E34EC-49F4-5F97-AFB4-A4F68BC913F8}"/>
              </a:ext>
            </a:extLst>
          </p:cNvPr>
          <p:cNvSpPr txBox="1"/>
          <p:nvPr/>
        </p:nvSpPr>
        <p:spPr>
          <a:xfrm>
            <a:off x="1658023" y="5488294"/>
            <a:ext cx="838691" cy="369332"/>
          </a:xfrm>
          <a:prstGeom prst="rect">
            <a:avLst/>
          </a:prstGeom>
          <a:noFill/>
        </p:spPr>
        <p:txBody>
          <a:bodyPr wrap="none" rtlCol="0">
            <a:spAutoFit/>
          </a:bodyPr>
          <a:lstStyle/>
          <a:p>
            <a:r>
              <a:rPr lang="en-LU"/>
              <a:t>G. Celli</a:t>
            </a:r>
          </a:p>
        </p:txBody>
      </p:sp>
      <p:sp>
        <p:nvSpPr>
          <p:cNvPr id="46" name="TextBox 45">
            <a:extLst>
              <a:ext uri="{FF2B5EF4-FFF2-40B4-BE49-F238E27FC236}">
                <a16:creationId xmlns:a16="http://schemas.microsoft.com/office/drawing/2014/main" id="{26609BAE-E59C-FF98-B2C0-174BDDD4C447}"/>
              </a:ext>
            </a:extLst>
          </p:cNvPr>
          <p:cNvSpPr txBox="1"/>
          <p:nvPr/>
        </p:nvSpPr>
        <p:spPr>
          <a:xfrm>
            <a:off x="3096482" y="5471374"/>
            <a:ext cx="1163588" cy="369332"/>
          </a:xfrm>
          <a:prstGeom prst="rect">
            <a:avLst/>
          </a:prstGeom>
          <a:noFill/>
        </p:spPr>
        <p:txBody>
          <a:bodyPr wrap="none" rtlCol="0">
            <a:spAutoFit/>
          </a:bodyPr>
          <a:lstStyle/>
          <a:p>
            <a:r>
              <a:rPr lang="en-LU"/>
              <a:t>D. Derauw</a:t>
            </a:r>
          </a:p>
        </p:txBody>
      </p:sp>
      <p:sp>
        <p:nvSpPr>
          <p:cNvPr id="47" name="TextBox 46">
            <a:extLst>
              <a:ext uri="{FF2B5EF4-FFF2-40B4-BE49-F238E27FC236}">
                <a16:creationId xmlns:a16="http://schemas.microsoft.com/office/drawing/2014/main" id="{FA3D0FB3-E7A2-E6B7-F060-23DEF5D72DFE}"/>
              </a:ext>
            </a:extLst>
          </p:cNvPr>
          <p:cNvSpPr txBox="1"/>
          <p:nvPr/>
        </p:nvSpPr>
        <p:spPr>
          <a:xfrm>
            <a:off x="6534417" y="5417565"/>
            <a:ext cx="1360244" cy="369332"/>
          </a:xfrm>
          <a:prstGeom prst="rect">
            <a:avLst/>
          </a:prstGeom>
          <a:noFill/>
        </p:spPr>
        <p:txBody>
          <a:bodyPr wrap="none" rtlCol="0">
            <a:spAutoFit/>
          </a:bodyPr>
          <a:lstStyle/>
          <a:p>
            <a:r>
              <a:rPr lang="en-LU"/>
              <a:t>S. Samsonov</a:t>
            </a:r>
          </a:p>
        </p:txBody>
      </p:sp>
      <p:sp>
        <p:nvSpPr>
          <p:cNvPr id="48" name="TextBox 47">
            <a:extLst>
              <a:ext uri="{FF2B5EF4-FFF2-40B4-BE49-F238E27FC236}">
                <a16:creationId xmlns:a16="http://schemas.microsoft.com/office/drawing/2014/main" id="{89E1ECCF-7ECE-65C9-9AEA-48B0C284F0CC}"/>
              </a:ext>
            </a:extLst>
          </p:cNvPr>
          <p:cNvSpPr txBox="1"/>
          <p:nvPr/>
        </p:nvSpPr>
        <p:spPr>
          <a:xfrm>
            <a:off x="9377491" y="5467752"/>
            <a:ext cx="1360244" cy="369332"/>
          </a:xfrm>
          <a:prstGeom prst="rect">
            <a:avLst/>
          </a:prstGeom>
          <a:noFill/>
        </p:spPr>
        <p:txBody>
          <a:bodyPr wrap="square" rtlCol="0">
            <a:spAutoFit/>
          </a:bodyPr>
          <a:lstStyle/>
          <a:p>
            <a:r>
              <a:rPr lang="en-LU"/>
              <a:t>M. Jaspard</a:t>
            </a:r>
          </a:p>
        </p:txBody>
      </p:sp>
      <p:sp>
        <p:nvSpPr>
          <p:cNvPr id="50" name="TextBox 49">
            <a:extLst>
              <a:ext uri="{FF2B5EF4-FFF2-40B4-BE49-F238E27FC236}">
                <a16:creationId xmlns:a16="http://schemas.microsoft.com/office/drawing/2014/main" id="{65D6CE02-99AD-868F-B278-834D791A88DA}"/>
              </a:ext>
            </a:extLst>
          </p:cNvPr>
          <p:cNvSpPr txBox="1"/>
          <p:nvPr/>
        </p:nvSpPr>
        <p:spPr>
          <a:xfrm>
            <a:off x="4600006" y="6019938"/>
            <a:ext cx="2707793" cy="369332"/>
          </a:xfrm>
          <a:prstGeom prst="rect">
            <a:avLst/>
          </a:prstGeom>
          <a:noFill/>
        </p:spPr>
        <p:txBody>
          <a:bodyPr wrap="none" rtlCol="0">
            <a:spAutoFit/>
          </a:bodyPr>
          <a:lstStyle/>
          <a:p>
            <a:r>
              <a:rPr lang="en-LU" dirty="0"/>
              <a:t>N. d’Oreye &amp; D. Smittarello</a:t>
            </a:r>
          </a:p>
        </p:txBody>
      </p:sp>
      <p:sp>
        <p:nvSpPr>
          <p:cNvPr id="51" name="Left Brace 50">
            <a:extLst>
              <a:ext uri="{FF2B5EF4-FFF2-40B4-BE49-F238E27FC236}">
                <a16:creationId xmlns:a16="http://schemas.microsoft.com/office/drawing/2014/main" id="{BAD985DE-1B85-051C-EC93-6A8C2464F865}"/>
              </a:ext>
            </a:extLst>
          </p:cNvPr>
          <p:cNvSpPr/>
          <p:nvPr/>
        </p:nvSpPr>
        <p:spPr>
          <a:xfrm rot="16200000">
            <a:off x="1961484" y="4923420"/>
            <a:ext cx="209955" cy="993052"/>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2" name="Left Brace 51">
            <a:extLst>
              <a:ext uri="{FF2B5EF4-FFF2-40B4-BE49-F238E27FC236}">
                <a16:creationId xmlns:a16="http://schemas.microsoft.com/office/drawing/2014/main" id="{0BA6B904-128A-7C76-B263-C19ED4702F1E}"/>
              </a:ext>
            </a:extLst>
          </p:cNvPr>
          <p:cNvSpPr/>
          <p:nvPr/>
        </p:nvSpPr>
        <p:spPr>
          <a:xfrm rot="16200000">
            <a:off x="3698178" y="4315579"/>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3" name="Left Brace 52">
            <a:extLst>
              <a:ext uri="{FF2B5EF4-FFF2-40B4-BE49-F238E27FC236}">
                <a16:creationId xmlns:a16="http://schemas.microsoft.com/office/drawing/2014/main" id="{2A3C29D8-3200-1B26-BC65-E648730FF5E2}"/>
              </a:ext>
            </a:extLst>
          </p:cNvPr>
          <p:cNvSpPr/>
          <p:nvPr/>
        </p:nvSpPr>
        <p:spPr>
          <a:xfrm rot="16200000">
            <a:off x="6994287" y="4276594"/>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4" name="Left Brace 53">
            <a:extLst>
              <a:ext uri="{FF2B5EF4-FFF2-40B4-BE49-F238E27FC236}">
                <a16:creationId xmlns:a16="http://schemas.microsoft.com/office/drawing/2014/main" id="{AA503F9D-85BD-7B19-A043-8D88D28CF03F}"/>
              </a:ext>
            </a:extLst>
          </p:cNvPr>
          <p:cNvSpPr/>
          <p:nvPr/>
        </p:nvSpPr>
        <p:spPr>
          <a:xfrm rot="16200000">
            <a:off x="9920847" y="4308807"/>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5" name="Left Brace 54">
            <a:extLst>
              <a:ext uri="{FF2B5EF4-FFF2-40B4-BE49-F238E27FC236}">
                <a16:creationId xmlns:a16="http://schemas.microsoft.com/office/drawing/2014/main" id="{6711A9FE-C2D6-C43F-08F9-47BA0A9D06C8}"/>
              </a:ext>
            </a:extLst>
          </p:cNvPr>
          <p:cNvSpPr/>
          <p:nvPr/>
        </p:nvSpPr>
        <p:spPr>
          <a:xfrm rot="16200000">
            <a:off x="6294486" y="999647"/>
            <a:ext cx="176080" cy="9850957"/>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pic>
        <p:nvPicPr>
          <p:cNvPr id="20" name="Picture 19">
            <a:extLst>
              <a:ext uri="{FF2B5EF4-FFF2-40B4-BE49-F238E27FC236}">
                <a16:creationId xmlns:a16="http://schemas.microsoft.com/office/drawing/2014/main" id="{B192AA34-20B6-9D4D-4A08-3CD92A81EB87}"/>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442244" y="1212610"/>
            <a:ext cx="1332753" cy="1332753"/>
          </a:xfrm>
          <a:prstGeom prst="rect">
            <a:avLst/>
          </a:prstGeom>
        </p:spPr>
      </p:pic>
      <p:sp>
        <p:nvSpPr>
          <p:cNvPr id="21" name="Right Arrow 20">
            <a:extLst>
              <a:ext uri="{FF2B5EF4-FFF2-40B4-BE49-F238E27FC236}">
                <a16:creationId xmlns:a16="http://schemas.microsoft.com/office/drawing/2014/main" id="{02366F6A-B816-1A51-5939-C29C277F6CDC}"/>
              </a:ext>
            </a:extLst>
          </p:cNvPr>
          <p:cNvSpPr/>
          <p:nvPr/>
        </p:nvSpPr>
        <p:spPr>
          <a:xfrm rot="17338157">
            <a:off x="4615687" y="3124229"/>
            <a:ext cx="1237995" cy="2003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2A0B90-C969-18B1-9D85-CD0658F0909B}"/>
              </a:ext>
            </a:extLst>
          </p:cNvPr>
          <p:cNvSpPr txBox="1"/>
          <p:nvPr/>
        </p:nvSpPr>
        <p:spPr>
          <a:xfrm>
            <a:off x="5252446" y="3498885"/>
            <a:ext cx="518347" cy="276999"/>
          </a:xfrm>
          <a:prstGeom prst="rect">
            <a:avLst/>
          </a:prstGeom>
          <a:noFill/>
        </p:spPr>
        <p:txBody>
          <a:bodyPr wrap="none" rtlCol="0">
            <a:spAutoFit/>
          </a:bodyPr>
          <a:lstStyle/>
          <a:p>
            <a:r>
              <a:rPr lang="en-LU" sz="1200"/>
              <a:t>Defo.</a:t>
            </a:r>
          </a:p>
        </p:txBody>
      </p:sp>
      <p:sp>
        <p:nvSpPr>
          <p:cNvPr id="49" name="TextBox 48">
            <a:extLst>
              <a:ext uri="{FF2B5EF4-FFF2-40B4-BE49-F238E27FC236}">
                <a16:creationId xmlns:a16="http://schemas.microsoft.com/office/drawing/2014/main" id="{30AA48CE-F247-AB2C-E918-76CAB8086977}"/>
              </a:ext>
            </a:extLst>
          </p:cNvPr>
          <p:cNvSpPr txBox="1"/>
          <p:nvPr/>
        </p:nvSpPr>
        <p:spPr>
          <a:xfrm rot="17422703">
            <a:off x="4800911" y="3054222"/>
            <a:ext cx="587020" cy="276999"/>
          </a:xfrm>
          <a:prstGeom prst="rect">
            <a:avLst/>
          </a:prstGeom>
          <a:noFill/>
        </p:spPr>
        <p:txBody>
          <a:bodyPr wrap="none" rtlCol="0">
            <a:spAutoFit/>
          </a:bodyPr>
          <a:lstStyle/>
          <a:p>
            <a:r>
              <a:rPr lang="en-LU" sz="1200"/>
              <a:t>Ampli.</a:t>
            </a:r>
          </a:p>
        </p:txBody>
      </p:sp>
      <p:grpSp>
        <p:nvGrpSpPr>
          <p:cNvPr id="60" name="Group 59">
            <a:extLst>
              <a:ext uri="{FF2B5EF4-FFF2-40B4-BE49-F238E27FC236}">
                <a16:creationId xmlns:a16="http://schemas.microsoft.com/office/drawing/2014/main" id="{41A16526-72C4-8514-03E8-61946311956F}"/>
              </a:ext>
            </a:extLst>
          </p:cNvPr>
          <p:cNvGrpSpPr/>
          <p:nvPr/>
        </p:nvGrpSpPr>
        <p:grpSpPr>
          <a:xfrm>
            <a:off x="6904370" y="2085712"/>
            <a:ext cx="396303" cy="695741"/>
            <a:chOff x="7030300" y="2074221"/>
            <a:chExt cx="396303" cy="695741"/>
          </a:xfrm>
        </p:grpSpPr>
        <p:sp>
          <p:nvSpPr>
            <p:cNvPr id="56" name="Bent Up Arrow 55">
              <a:extLst>
                <a:ext uri="{FF2B5EF4-FFF2-40B4-BE49-F238E27FC236}">
                  <a16:creationId xmlns:a16="http://schemas.microsoft.com/office/drawing/2014/main" id="{1C77D4A3-A2E3-26EF-71AF-CCE6FC6578BF}"/>
                </a:ext>
              </a:extLst>
            </p:cNvPr>
            <p:cNvSpPr/>
            <p:nvPr/>
          </p:nvSpPr>
          <p:spPr>
            <a:xfrm rot="10800000" flipH="1">
              <a:off x="7030300" y="2118709"/>
              <a:ext cx="396303" cy="6512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7" name="Rectangle 56">
              <a:extLst>
                <a:ext uri="{FF2B5EF4-FFF2-40B4-BE49-F238E27FC236}">
                  <a16:creationId xmlns:a16="http://schemas.microsoft.com/office/drawing/2014/main" id="{0B5BD943-3F4D-C231-94AC-E46A8FD67931}"/>
                </a:ext>
              </a:extLst>
            </p:cNvPr>
            <p:cNvSpPr/>
            <p:nvPr/>
          </p:nvSpPr>
          <p:spPr>
            <a:xfrm>
              <a:off x="7225325" y="2484903"/>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8" name="Rectangle 57">
              <a:extLst>
                <a:ext uri="{FF2B5EF4-FFF2-40B4-BE49-F238E27FC236}">
                  <a16:creationId xmlns:a16="http://schemas.microsoft.com/office/drawing/2014/main" id="{8BA0D006-EAA6-8CBA-5E75-E86669E3AC37}"/>
                </a:ext>
              </a:extLst>
            </p:cNvPr>
            <p:cNvSpPr/>
            <p:nvPr/>
          </p:nvSpPr>
          <p:spPr>
            <a:xfrm>
              <a:off x="7225325" y="2292419"/>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9" name="Rectangle 58">
              <a:extLst>
                <a:ext uri="{FF2B5EF4-FFF2-40B4-BE49-F238E27FC236}">
                  <a16:creationId xmlns:a16="http://schemas.microsoft.com/office/drawing/2014/main" id="{82B03F99-3D58-4818-F931-AC1C07873334}"/>
                </a:ext>
              </a:extLst>
            </p:cNvPr>
            <p:cNvSpPr/>
            <p:nvPr/>
          </p:nvSpPr>
          <p:spPr>
            <a:xfrm rot="5400000">
              <a:off x="7083373" y="2138456"/>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grpSp>
      <p:grpSp>
        <p:nvGrpSpPr>
          <p:cNvPr id="61" name="Group 60">
            <a:extLst>
              <a:ext uri="{FF2B5EF4-FFF2-40B4-BE49-F238E27FC236}">
                <a16:creationId xmlns:a16="http://schemas.microsoft.com/office/drawing/2014/main" id="{20BE69B6-D900-6495-71B5-2765A9229373}"/>
              </a:ext>
            </a:extLst>
          </p:cNvPr>
          <p:cNvGrpSpPr/>
          <p:nvPr/>
        </p:nvGrpSpPr>
        <p:grpSpPr>
          <a:xfrm>
            <a:off x="4074890" y="1226542"/>
            <a:ext cx="8050964" cy="3578363"/>
            <a:chOff x="4770955" y="3570055"/>
            <a:chExt cx="8050964" cy="3578363"/>
          </a:xfrm>
        </p:grpSpPr>
        <mc:AlternateContent xmlns:mc="http://schemas.openxmlformats.org/markup-compatibility/2006">
          <mc:Choice xmlns:am3d="http://schemas.microsoft.com/office/drawing/2017/model3d" Requires="am3d">
            <p:graphicFrame>
              <p:nvGraphicFramePr>
                <p:cNvPr id="62" name="3D Model 61" descr="Magnifying Glass">
                  <a:extLst>
                    <a:ext uri="{FF2B5EF4-FFF2-40B4-BE49-F238E27FC236}">
                      <a16:creationId xmlns:a16="http://schemas.microsoft.com/office/drawing/2014/main" id="{0F98CC91-EFE5-3E1D-4588-14CBE53F4685}"/>
                    </a:ext>
                  </a:extLst>
                </p:cNvPr>
                <p:cNvGraphicFramePr>
                  <a:graphicFrameLocks noChangeAspect="1"/>
                </p:cNvGraphicFramePr>
                <p:nvPr>
                  <p:extLst>
                    <p:ext uri="{D42A27DB-BD31-4B8C-83A1-F6EECF244321}">
                      <p14:modId xmlns:p14="http://schemas.microsoft.com/office/powerpoint/2010/main" val="628196848"/>
                    </p:ext>
                  </p:extLst>
                </p:nvPr>
              </p:nvGraphicFramePr>
              <p:xfrm rot="1204567">
                <a:off x="4770955" y="3570055"/>
                <a:ext cx="8050964" cy="3578363"/>
              </p:xfrm>
              <a:graphic>
                <a:graphicData uri="http://schemas.microsoft.com/office/drawing/2017/model3d">
                  <am3d:model3d r:embed="rId13">
                    <am3d:spPr>
                      <a:xfrm rot="1204567">
                        <a:off x="0" y="0"/>
                        <a:ext cx="8050964" cy="3578363"/>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330899" ay="-375674" az="-36199"/>
                      <am3d:postTrans dx="0" dy="0" dz="0"/>
                    </am3d:trans>
                    <am3d:raster rName="Office3DRenderer" rVer="16.0.8326">
                      <am3d:blip r:embed="rId14"/>
                    </am3d:raster>
                    <am3d:objViewport viewportSz="8945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Magnifying Glass">
                  <a:extLst>
                    <a:ext uri="{FF2B5EF4-FFF2-40B4-BE49-F238E27FC236}">
                      <a16:creationId xmlns:a16="http://schemas.microsoft.com/office/drawing/2014/main" id="{0F98CC91-EFE5-3E1D-4588-14CBE53F4685}"/>
                    </a:ext>
                  </a:extLst>
                </p:cNvPr>
                <p:cNvPicPr>
                  <a:picLocks noGrp="1" noRot="1" noChangeAspect="1" noMove="1" noResize="1" noEditPoints="1" noAdjustHandles="1" noChangeArrowheads="1" noChangeShapeType="1" noCrop="1"/>
                </p:cNvPicPr>
                <p:nvPr/>
              </p:nvPicPr>
              <p:blipFill>
                <a:blip r:embed="rId14"/>
                <a:stretch>
                  <a:fillRect/>
                </a:stretch>
              </p:blipFill>
              <p:spPr>
                <a:xfrm rot="1204567">
                  <a:off x="4074890" y="1226542"/>
                  <a:ext cx="8050964" cy="3578363"/>
                </a:xfrm>
                <a:prstGeom prst="rect">
                  <a:avLst/>
                </a:prstGeom>
              </p:spPr>
            </p:pic>
          </mc:Fallback>
        </mc:AlternateContent>
        <p:sp>
          <p:nvSpPr>
            <p:cNvPr id="63" name="TextBox 62">
              <a:extLst>
                <a:ext uri="{FF2B5EF4-FFF2-40B4-BE49-F238E27FC236}">
                  <a16:creationId xmlns:a16="http://schemas.microsoft.com/office/drawing/2014/main" id="{FC87271E-26DD-6476-1785-C7B098BA5760}"/>
                </a:ext>
              </a:extLst>
            </p:cNvPr>
            <p:cNvSpPr txBox="1"/>
            <p:nvPr/>
          </p:nvSpPr>
          <p:spPr>
            <a:xfrm rot="1307711">
              <a:off x="9178466" y="6019383"/>
              <a:ext cx="3371054" cy="338554"/>
            </a:xfrm>
            <a:prstGeom prst="rect">
              <a:avLst/>
            </a:prstGeom>
            <a:noFill/>
          </p:spPr>
          <p:txBody>
            <a:bodyPr wrap="square" rtlCol="0">
              <a:spAutoFit/>
            </a:bodyPr>
            <a:lstStyle/>
            <a:p>
              <a:pPr algn="ctr"/>
              <a:r>
                <a:rPr lang="en-LU" sz="1600" dirty="0">
                  <a:solidFill>
                    <a:srgbClr val="FFFF00"/>
                  </a:solidFill>
                </a:rPr>
                <a:t>Amplitude Time Series processing</a:t>
              </a:r>
            </a:p>
          </p:txBody>
        </p:sp>
      </p:grpSp>
    </p:spTree>
    <p:extLst>
      <p:ext uri="{BB962C8B-B14F-4D97-AF65-F5344CB8AC3E}">
        <p14:creationId xmlns:p14="http://schemas.microsoft.com/office/powerpoint/2010/main" val="336749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B515A219-22BF-E065-E509-8EF26A794EA2}"/>
              </a:ext>
            </a:extLst>
          </p:cNvPr>
          <p:cNvGrpSpPr/>
          <p:nvPr/>
        </p:nvGrpSpPr>
        <p:grpSpPr>
          <a:xfrm>
            <a:off x="1570744" y="1184791"/>
            <a:ext cx="9704448" cy="3968195"/>
            <a:chOff x="1570744" y="1184791"/>
            <a:chExt cx="9704448" cy="3968195"/>
          </a:xfrm>
        </p:grpSpPr>
        <p:grpSp>
          <p:nvGrpSpPr>
            <p:cNvPr id="64" name="Group 63">
              <a:extLst>
                <a:ext uri="{FF2B5EF4-FFF2-40B4-BE49-F238E27FC236}">
                  <a16:creationId xmlns:a16="http://schemas.microsoft.com/office/drawing/2014/main" id="{25CC3B18-D92B-9FB5-0437-E01FE119DBF3}"/>
                </a:ext>
              </a:extLst>
            </p:cNvPr>
            <p:cNvGrpSpPr>
              <a:grpSpLocks noChangeAspect="1"/>
            </p:cNvGrpSpPr>
            <p:nvPr/>
          </p:nvGrpSpPr>
          <p:grpSpPr>
            <a:xfrm>
              <a:off x="1570744" y="1184791"/>
              <a:ext cx="9702844" cy="3968195"/>
              <a:chOff x="391743" y="625202"/>
              <a:chExt cx="12082848" cy="4941550"/>
            </a:xfrm>
          </p:grpSpPr>
          <p:sp>
            <p:nvSpPr>
              <p:cNvPr id="66" name="Rectangle 65">
                <a:extLst>
                  <a:ext uri="{FF2B5EF4-FFF2-40B4-BE49-F238E27FC236}">
                    <a16:creationId xmlns:a16="http://schemas.microsoft.com/office/drawing/2014/main" id="{39DA5FF9-EEB8-6C88-6805-9C75EC7BD591}"/>
                  </a:ext>
                </a:extLst>
              </p:cNvPr>
              <p:cNvSpPr/>
              <p:nvPr/>
            </p:nvSpPr>
            <p:spPr>
              <a:xfrm>
                <a:off x="1723234" y="1193750"/>
                <a:ext cx="2643480" cy="584775"/>
              </a:xfrm>
              <a:prstGeom prst="rect">
                <a:avLst/>
              </a:prstGeom>
            </p:spPr>
            <p:txBody>
              <a:bodyPr wrap="square">
                <a:spAutoFit/>
              </a:bodyPr>
              <a:lstStyle/>
              <a:p>
                <a:pPr algn="ctr"/>
                <a:r>
                  <a:rPr lang="en-US" sz="1200" dirty="0">
                    <a:solidFill>
                      <a:srgbClr val="C00000"/>
                    </a:solidFill>
                  </a:rPr>
                  <a:t>Interferometric processing</a:t>
                </a:r>
              </a:p>
              <a:p>
                <a:pPr algn="ctr"/>
                <a:r>
                  <a:rPr lang="en-US" sz="1200" dirty="0">
                    <a:solidFill>
                      <a:srgbClr val="C00000"/>
                    </a:solidFill>
                  </a:rPr>
                  <a:t>(</a:t>
                </a:r>
                <a:r>
                  <a:rPr lang="en-US" sz="1200" dirty="0" err="1">
                    <a:solidFill>
                      <a:srgbClr val="C00000"/>
                    </a:solidFill>
                  </a:rPr>
                  <a:t>AMSTer</a:t>
                </a:r>
                <a:r>
                  <a:rPr lang="en-US" sz="1200" dirty="0">
                    <a:solidFill>
                      <a:srgbClr val="C00000"/>
                    </a:solidFill>
                  </a:rPr>
                  <a:t> Engine)</a:t>
                </a:r>
              </a:p>
            </p:txBody>
          </p:sp>
          <p:sp>
            <p:nvSpPr>
              <p:cNvPr id="67" name="Right Arrow 66">
                <a:extLst>
                  <a:ext uri="{FF2B5EF4-FFF2-40B4-BE49-F238E27FC236}">
                    <a16:creationId xmlns:a16="http://schemas.microsoft.com/office/drawing/2014/main" id="{063D18DD-2891-3324-0AB4-B30E01964406}"/>
                  </a:ext>
                </a:extLst>
              </p:cNvPr>
              <p:cNvSpPr/>
              <p:nvPr/>
            </p:nvSpPr>
            <p:spPr>
              <a:xfrm>
                <a:off x="4621368" y="3776521"/>
                <a:ext cx="1362769" cy="2289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 descr="Download, symbol Free Icon of Justicon">
                <a:extLst>
                  <a:ext uri="{FF2B5EF4-FFF2-40B4-BE49-F238E27FC236}">
                    <a16:creationId xmlns:a16="http://schemas.microsoft.com/office/drawing/2014/main" id="{D578A290-D555-CFA7-B6D6-72237A3F07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4975" y="1162345"/>
                <a:ext cx="691135" cy="69113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E95B0B88-74CE-3B29-724C-4C261348EBB2}"/>
                  </a:ext>
                </a:extLst>
              </p:cNvPr>
              <p:cNvSpPr txBox="1"/>
              <p:nvPr/>
            </p:nvSpPr>
            <p:spPr>
              <a:xfrm>
                <a:off x="10192841" y="795252"/>
                <a:ext cx="1239242" cy="344944"/>
              </a:xfrm>
              <a:prstGeom prst="rect">
                <a:avLst/>
              </a:prstGeom>
              <a:noFill/>
            </p:spPr>
            <p:txBody>
              <a:bodyPr wrap="none" rtlCol="0">
                <a:spAutoFit/>
              </a:bodyPr>
              <a:lstStyle/>
              <a:p>
                <a:r>
                  <a:rPr lang="en-US" sz="1200">
                    <a:solidFill>
                      <a:srgbClr val="C00000"/>
                    </a:solidFill>
                  </a:rPr>
                  <a:t> Web Page(s)</a:t>
                </a:r>
                <a:endParaRPr lang="x-none" sz="1200">
                  <a:solidFill>
                    <a:srgbClr val="C00000"/>
                  </a:solidFill>
                </a:endParaRPr>
              </a:p>
            </p:txBody>
          </p:sp>
          <p:sp>
            <p:nvSpPr>
              <p:cNvPr id="70" name="TextBox 69">
                <a:extLst>
                  <a:ext uri="{FF2B5EF4-FFF2-40B4-BE49-F238E27FC236}">
                    <a16:creationId xmlns:a16="http://schemas.microsoft.com/office/drawing/2014/main" id="{F9AC5E07-1E3A-5509-DFCC-5273124854E3}"/>
                  </a:ext>
                </a:extLst>
              </p:cNvPr>
              <p:cNvSpPr txBox="1"/>
              <p:nvPr/>
            </p:nvSpPr>
            <p:spPr>
              <a:xfrm>
                <a:off x="391743" y="625202"/>
                <a:ext cx="1093120" cy="584775"/>
              </a:xfrm>
              <a:prstGeom prst="rect">
                <a:avLst/>
              </a:prstGeom>
              <a:noFill/>
            </p:spPr>
            <p:txBody>
              <a:bodyPr wrap="none" rtlCol="0">
                <a:spAutoFit/>
              </a:bodyPr>
              <a:lstStyle/>
              <a:p>
                <a:r>
                  <a:rPr lang="en-US" sz="1200">
                    <a:solidFill>
                      <a:srgbClr val="C00000"/>
                    </a:solidFill>
                  </a:rPr>
                  <a:t>Sat. image </a:t>
                </a:r>
              </a:p>
              <a:p>
                <a:r>
                  <a:rPr lang="en-US" sz="1200">
                    <a:solidFill>
                      <a:srgbClr val="C00000"/>
                    </a:solidFill>
                  </a:rPr>
                  <a:t>Download</a:t>
                </a:r>
                <a:endParaRPr lang="en-LU" sz="1200">
                  <a:solidFill>
                    <a:srgbClr val="C00000"/>
                  </a:solidFill>
                </a:endParaRPr>
              </a:p>
            </p:txBody>
          </p:sp>
          <p:sp>
            <p:nvSpPr>
              <p:cNvPr id="71" name="Bent Up Arrow 70">
                <a:extLst>
                  <a:ext uri="{FF2B5EF4-FFF2-40B4-BE49-F238E27FC236}">
                    <a16:creationId xmlns:a16="http://schemas.microsoft.com/office/drawing/2014/main" id="{A01772FD-72D0-88A0-80EE-0CA69A78ADA8}"/>
                  </a:ext>
                </a:extLst>
              </p:cNvPr>
              <p:cNvSpPr/>
              <p:nvPr/>
            </p:nvSpPr>
            <p:spPr>
              <a:xfrm rot="5400000">
                <a:off x="908157" y="2008847"/>
                <a:ext cx="482545" cy="5058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pic>
            <p:nvPicPr>
              <p:cNvPr id="72" name="Picture 71">
                <a:extLst>
                  <a:ext uri="{FF2B5EF4-FFF2-40B4-BE49-F238E27FC236}">
                    <a16:creationId xmlns:a16="http://schemas.microsoft.com/office/drawing/2014/main" id="{70B8481F-DE84-2220-E920-D44B2EFEBFA6}"/>
                  </a:ext>
                </a:extLst>
              </p:cNvPr>
              <p:cNvPicPr>
                <a:picLocks noChangeAspect="1"/>
              </p:cNvPicPr>
              <p:nvPr/>
            </p:nvPicPr>
            <p:blipFill>
              <a:blip r:embed="rId3"/>
              <a:stretch>
                <a:fillRect/>
              </a:stretch>
            </p:blipFill>
            <p:spPr>
              <a:xfrm>
                <a:off x="1800023" y="1827686"/>
                <a:ext cx="1006757" cy="1212135"/>
              </a:xfrm>
              <a:prstGeom prst="rect">
                <a:avLst/>
              </a:prstGeom>
            </p:spPr>
          </p:pic>
          <p:pic>
            <p:nvPicPr>
              <p:cNvPr id="73" name="Picture 72">
                <a:extLst>
                  <a:ext uri="{FF2B5EF4-FFF2-40B4-BE49-F238E27FC236}">
                    <a16:creationId xmlns:a16="http://schemas.microsoft.com/office/drawing/2014/main" id="{397D2A86-103D-0F56-4A3C-B02151F31A17}"/>
                  </a:ext>
                </a:extLst>
              </p:cNvPr>
              <p:cNvPicPr>
                <a:picLocks noChangeAspect="1"/>
              </p:cNvPicPr>
              <p:nvPr/>
            </p:nvPicPr>
            <p:blipFill>
              <a:blip r:embed="rId4"/>
              <a:stretch>
                <a:fillRect/>
              </a:stretch>
            </p:blipFill>
            <p:spPr>
              <a:xfrm>
                <a:off x="3129759" y="1813556"/>
                <a:ext cx="1251730" cy="1324824"/>
              </a:xfrm>
              <a:prstGeom prst="rect">
                <a:avLst/>
              </a:prstGeom>
            </p:spPr>
          </p:pic>
          <p:pic>
            <p:nvPicPr>
              <p:cNvPr id="74" name="Picture 73">
                <a:extLst>
                  <a:ext uri="{FF2B5EF4-FFF2-40B4-BE49-F238E27FC236}">
                    <a16:creationId xmlns:a16="http://schemas.microsoft.com/office/drawing/2014/main" id="{DE80FD46-D8DE-AABA-A69C-49D05B4D2C9E}"/>
                  </a:ext>
                </a:extLst>
              </p:cNvPr>
              <p:cNvPicPr>
                <a:picLocks noChangeAspect="1"/>
              </p:cNvPicPr>
              <p:nvPr/>
            </p:nvPicPr>
            <p:blipFill>
              <a:blip r:embed="rId5"/>
              <a:stretch>
                <a:fillRect/>
              </a:stretch>
            </p:blipFill>
            <p:spPr>
              <a:xfrm>
                <a:off x="1793733" y="3019261"/>
                <a:ext cx="1306288" cy="1324557"/>
              </a:xfrm>
              <a:prstGeom prst="rect">
                <a:avLst/>
              </a:prstGeom>
            </p:spPr>
          </p:pic>
          <p:pic>
            <p:nvPicPr>
              <p:cNvPr id="75" name="Picture 74">
                <a:extLst>
                  <a:ext uri="{FF2B5EF4-FFF2-40B4-BE49-F238E27FC236}">
                    <a16:creationId xmlns:a16="http://schemas.microsoft.com/office/drawing/2014/main" id="{C2BFB152-4DCF-E9B4-92EF-9EC0C0649E0C}"/>
                  </a:ext>
                </a:extLst>
              </p:cNvPr>
              <p:cNvPicPr>
                <a:picLocks noChangeAspect="1"/>
              </p:cNvPicPr>
              <p:nvPr/>
            </p:nvPicPr>
            <p:blipFill>
              <a:blip r:embed="rId6"/>
              <a:stretch>
                <a:fillRect/>
              </a:stretch>
            </p:blipFill>
            <p:spPr>
              <a:xfrm>
                <a:off x="3181704" y="3133182"/>
                <a:ext cx="1349196" cy="1396043"/>
              </a:xfrm>
              <a:prstGeom prst="rect">
                <a:avLst/>
              </a:prstGeom>
            </p:spPr>
          </p:pic>
          <p:sp>
            <p:nvSpPr>
              <p:cNvPr id="76" name="Rectangle 75">
                <a:extLst>
                  <a:ext uri="{FF2B5EF4-FFF2-40B4-BE49-F238E27FC236}">
                    <a16:creationId xmlns:a16="http://schemas.microsoft.com/office/drawing/2014/main" id="{B5D7B6D8-239E-4C8A-5A87-599DA181CC01}"/>
                  </a:ext>
                </a:extLst>
              </p:cNvPr>
              <p:cNvSpPr/>
              <p:nvPr/>
            </p:nvSpPr>
            <p:spPr>
              <a:xfrm>
                <a:off x="5690902" y="2641993"/>
                <a:ext cx="3093290" cy="574906"/>
              </a:xfrm>
              <a:prstGeom prst="rect">
                <a:avLst/>
              </a:prstGeom>
            </p:spPr>
            <p:txBody>
              <a:bodyPr wrap="square">
                <a:spAutoFit/>
              </a:bodyPr>
              <a:lstStyle/>
              <a:p>
                <a:pPr algn="ctr"/>
                <a:r>
                  <a:rPr lang="en-US" sz="1200">
                    <a:solidFill>
                      <a:srgbClr val="C00000"/>
                    </a:solidFill>
                  </a:rPr>
                  <a:t>Time Series processing</a:t>
                </a:r>
              </a:p>
              <a:p>
                <a:pPr algn="ctr"/>
                <a:r>
                  <a:rPr lang="en-US" sz="1200">
                    <a:solidFill>
                      <a:srgbClr val="C00000"/>
                    </a:solidFill>
                  </a:rPr>
                  <a:t>(MSBAS)</a:t>
                </a:r>
              </a:p>
            </p:txBody>
          </p:sp>
          <p:sp>
            <p:nvSpPr>
              <p:cNvPr id="77" name="Right Arrow 76">
                <a:extLst>
                  <a:ext uri="{FF2B5EF4-FFF2-40B4-BE49-F238E27FC236}">
                    <a16:creationId xmlns:a16="http://schemas.microsoft.com/office/drawing/2014/main" id="{A1A85AAD-35D9-9559-A56C-690CD21504B7}"/>
                  </a:ext>
                </a:extLst>
              </p:cNvPr>
              <p:cNvSpPr/>
              <p:nvPr/>
            </p:nvSpPr>
            <p:spPr>
              <a:xfrm>
                <a:off x="8612684" y="3817786"/>
                <a:ext cx="529619" cy="270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746DF9F1-5ED2-EA60-99B4-FA796152E3ED}"/>
                  </a:ext>
                </a:extLst>
              </p:cNvPr>
              <p:cNvPicPr>
                <a:picLocks noChangeAspect="1"/>
              </p:cNvPicPr>
              <p:nvPr/>
            </p:nvPicPr>
            <p:blipFill rotWithShape="1">
              <a:blip r:embed="rId7"/>
              <a:srcRect t="34347"/>
              <a:stretch/>
            </p:blipFill>
            <p:spPr>
              <a:xfrm>
                <a:off x="9470400" y="2722969"/>
                <a:ext cx="3004191" cy="2826461"/>
              </a:xfrm>
              <a:prstGeom prst="rect">
                <a:avLst/>
              </a:prstGeom>
            </p:spPr>
          </p:pic>
          <p:pic>
            <p:nvPicPr>
              <p:cNvPr id="79" name="Picture 78">
                <a:extLst>
                  <a:ext uri="{FF2B5EF4-FFF2-40B4-BE49-F238E27FC236}">
                    <a16:creationId xmlns:a16="http://schemas.microsoft.com/office/drawing/2014/main" id="{2A34F70B-AB88-1655-C7DE-090A35AD7E31}"/>
                  </a:ext>
                </a:extLst>
              </p:cNvPr>
              <p:cNvPicPr>
                <a:picLocks noChangeAspect="1"/>
              </p:cNvPicPr>
              <p:nvPr/>
            </p:nvPicPr>
            <p:blipFill>
              <a:blip r:embed="rId8"/>
              <a:stretch>
                <a:fillRect/>
              </a:stretch>
            </p:blipFill>
            <p:spPr>
              <a:xfrm>
                <a:off x="6196410" y="3210653"/>
                <a:ext cx="1236922" cy="1324824"/>
              </a:xfrm>
              <a:prstGeom prst="rect">
                <a:avLst/>
              </a:prstGeom>
            </p:spPr>
          </p:pic>
          <p:pic>
            <p:nvPicPr>
              <p:cNvPr id="80" name="Picture 79">
                <a:extLst>
                  <a:ext uri="{FF2B5EF4-FFF2-40B4-BE49-F238E27FC236}">
                    <a16:creationId xmlns:a16="http://schemas.microsoft.com/office/drawing/2014/main" id="{CF41BD68-5BEB-5D2E-50AA-09F612CA8F3A}"/>
                  </a:ext>
                </a:extLst>
              </p:cNvPr>
              <p:cNvPicPr>
                <a:picLocks noChangeAspect="1"/>
              </p:cNvPicPr>
              <p:nvPr/>
            </p:nvPicPr>
            <p:blipFill>
              <a:blip r:embed="rId9"/>
              <a:stretch>
                <a:fillRect/>
              </a:stretch>
            </p:blipFill>
            <p:spPr>
              <a:xfrm>
                <a:off x="7683982" y="3607460"/>
                <a:ext cx="686857" cy="885381"/>
              </a:xfrm>
              <a:prstGeom prst="rect">
                <a:avLst/>
              </a:prstGeom>
            </p:spPr>
          </p:pic>
          <p:sp>
            <p:nvSpPr>
              <p:cNvPr id="81" name="TextBox 80">
                <a:extLst>
                  <a:ext uri="{FF2B5EF4-FFF2-40B4-BE49-F238E27FC236}">
                    <a16:creationId xmlns:a16="http://schemas.microsoft.com/office/drawing/2014/main" id="{BFB0F14B-E2E4-2CF8-1A03-29EE7E4C472B}"/>
                  </a:ext>
                </a:extLst>
              </p:cNvPr>
              <p:cNvSpPr txBox="1"/>
              <p:nvPr/>
            </p:nvSpPr>
            <p:spPr>
              <a:xfrm>
                <a:off x="1757144" y="2677577"/>
                <a:ext cx="687093" cy="325780"/>
              </a:xfrm>
              <a:prstGeom prst="rect">
                <a:avLst/>
              </a:prstGeom>
              <a:noFill/>
            </p:spPr>
            <p:txBody>
              <a:bodyPr wrap="none" rtlCol="0">
                <a:spAutoFit/>
              </a:bodyPr>
              <a:lstStyle/>
              <a:p>
                <a:r>
                  <a:rPr lang="en-LU" sz="1100"/>
                  <a:t>Ampli.</a:t>
                </a:r>
              </a:p>
            </p:txBody>
          </p:sp>
          <p:sp>
            <p:nvSpPr>
              <p:cNvPr id="82" name="TextBox 81">
                <a:extLst>
                  <a:ext uri="{FF2B5EF4-FFF2-40B4-BE49-F238E27FC236}">
                    <a16:creationId xmlns:a16="http://schemas.microsoft.com/office/drawing/2014/main" id="{120AE4FD-A9B4-F1DD-9C99-F408560177A5}"/>
                  </a:ext>
                </a:extLst>
              </p:cNvPr>
              <p:cNvSpPr txBox="1"/>
              <p:nvPr/>
            </p:nvSpPr>
            <p:spPr>
              <a:xfrm>
                <a:off x="3246840" y="2798316"/>
                <a:ext cx="551352" cy="325780"/>
              </a:xfrm>
              <a:prstGeom prst="rect">
                <a:avLst/>
              </a:prstGeom>
              <a:noFill/>
            </p:spPr>
            <p:txBody>
              <a:bodyPr wrap="none" rtlCol="0">
                <a:spAutoFit/>
              </a:bodyPr>
              <a:lstStyle/>
              <a:p>
                <a:r>
                  <a:rPr lang="en-LU" sz="1100"/>
                  <a:t>Coh.</a:t>
                </a:r>
              </a:p>
            </p:txBody>
          </p:sp>
          <p:sp>
            <p:nvSpPr>
              <p:cNvPr id="83" name="TextBox 82">
                <a:extLst>
                  <a:ext uri="{FF2B5EF4-FFF2-40B4-BE49-F238E27FC236}">
                    <a16:creationId xmlns:a16="http://schemas.microsoft.com/office/drawing/2014/main" id="{A249E174-EC57-8219-C338-0EF97500A507}"/>
                  </a:ext>
                </a:extLst>
              </p:cNvPr>
              <p:cNvSpPr txBox="1"/>
              <p:nvPr/>
            </p:nvSpPr>
            <p:spPr>
              <a:xfrm>
                <a:off x="1763995" y="4047034"/>
                <a:ext cx="671124" cy="325780"/>
              </a:xfrm>
              <a:prstGeom prst="rect">
                <a:avLst/>
              </a:prstGeom>
              <a:noFill/>
            </p:spPr>
            <p:txBody>
              <a:bodyPr wrap="none" rtlCol="0">
                <a:spAutoFit/>
              </a:bodyPr>
              <a:lstStyle/>
              <a:p>
                <a:r>
                  <a:rPr lang="en-LU" sz="1100"/>
                  <a:t>Interf.</a:t>
                </a:r>
              </a:p>
            </p:txBody>
          </p:sp>
          <p:sp>
            <p:nvSpPr>
              <p:cNvPr id="84" name="TextBox 83">
                <a:extLst>
                  <a:ext uri="{FF2B5EF4-FFF2-40B4-BE49-F238E27FC236}">
                    <a16:creationId xmlns:a16="http://schemas.microsoft.com/office/drawing/2014/main" id="{6C2017EC-5C2A-7354-9A24-000A07B5D964}"/>
                  </a:ext>
                </a:extLst>
              </p:cNvPr>
              <p:cNvSpPr txBox="1"/>
              <p:nvPr/>
            </p:nvSpPr>
            <p:spPr>
              <a:xfrm>
                <a:off x="3318378" y="4223323"/>
                <a:ext cx="615230" cy="325780"/>
              </a:xfrm>
              <a:prstGeom prst="rect">
                <a:avLst/>
              </a:prstGeom>
              <a:noFill/>
            </p:spPr>
            <p:txBody>
              <a:bodyPr wrap="none" rtlCol="0">
                <a:spAutoFit/>
              </a:bodyPr>
              <a:lstStyle/>
              <a:p>
                <a:r>
                  <a:rPr lang="en-LU" sz="1100"/>
                  <a:t>Defo.</a:t>
                </a:r>
              </a:p>
            </p:txBody>
          </p:sp>
          <p:sp>
            <p:nvSpPr>
              <p:cNvPr id="85" name="TextBox 84">
                <a:extLst>
                  <a:ext uri="{FF2B5EF4-FFF2-40B4-BE49-F238E27FC236}">
                    <a16:creationId xmlns:a16="http://schemas.microsoft.com/office/drawing/2014/main" id="{6FD48ECD-7B7D-744E-DBBE-ECB11CF9D7DD}"/>
                  </a:ext>
                </a:extLst>
              </p:cNvPr>
              <p:cNvSpPr txBox="1"/>
              <p:nvPr/>
            </p:nvSpPr>
            <p:spPr>
              <a:xfrm>
                <a:off x="5967383" y="4153710"/>
                <a:ext cx="878728" cy="536579"/>
              </a:xfrm>
              <a:prstGeom prst="rect">
                <a:avLst/>
              </a:prstGeom>
              <a:noFill/>
            </p:spPr>
            <p:txBody>
              <a:bodyPr wrap="none" rtlCol="0">
                <a:spAutoFit/>
              </a:bodyPr>
              <a:lstStyle/>
              <a:p>
                <a:r>
                  <a:rPr lang="en-LU" sz="1100"/>
                  <a:t>Cumul. </a:t>
                </a:r>
                <a:br>
                  <a:rPr lang="en-LU" sz="1100"/>
                </a:br>
                <a:r>
                  <a:rPr lang="en-LU" sz="1100"/>
                  <a:t>       defo.</a:t>
                </a:r>
              </a:p>
            </p:txBody>
          </p:sp>
          <p:sp>
            <p:nvSpPr>
              <p:cNvPr id="86" name="TextBox 85">
                <a:extLst>
                  <a:ext uri="{FF2B5EF4-FFF2-40B4-BE49-F238E27FC236}">
                    <a16:creationId xmlns:a16="http://schemas.microsoft.com/office/drawing/2014/main" id="{9C8F633A-0A09-18FC-5356-7D4B7268A644}"/>
                  </a:ext>
                </a:extLst>
              </p:cNvPr>
              <p:cNvSpPr txBox="1"/>
              <p:nvPr/>
            </p:nvSpPr>
            <p:spPr>
              <a:xfrm>
                <a:off x="7503965" y="3378776"/>
                <a:ext cx="1120268" cy="325780"/>
              </a:xfrm>
              <a:prstGeom prst="rect">
                <a:avLst/>
              </a:prstGeom>
              <a:noFill/>
            </p:spPr>
            <p:txBody>
              <a:bodyPr wrap="none" rtlCol="0">
                <a:spAutoFit/>
              </a:bodyPr>
              <a:lstStyle/>
              <a:p>
                <a:r>
                  <a:rPr lang="en-LU" sz="1100"/>
                  <a:t>Mean Veloc.</a:t>
                </a:r>
              </a:p>
            </p:txBody>
          </p:sp>
          <p:sp>
            <p:nvSpPr>
              <p:cNvPr id="87" name="TextBox 86">
                <a:extLst>
                  <a:ext uri="{FF2B5EF4-FFF2-40B4-BE49-F238E27FC236}">
                    <a16:creationId xmlns:a16="http://schemas.microsoft.com/office/drawing/2014/main" id="{385DBB33-1BC4-CA75-1A72-619357EB0CCC}"/>
                  </a:ext>
                </a:extLst>
              </p:cNvPr>
              <p:cNvSpPr txBox="1"/>
              <p:nvPr/>
            </p:nvSpPr>
            <p:spPr>
              <a:xfrm>
                <a:off x="5914305" y="5240971"/>
                <a:ext cx="1036428" cy="325780"/>
              </a:xfrm>
              <a:prstGeom prst="rect">
                <a:avLst/>
              </a:prstGeom>
              <a:noFill/>
            </p:spPr>
            <p:txBody>
              <a:bodyPr wrap="none" rtlCol="0">
                <a:spAutoFit/>
              </a:bodyPr>
              <a:lstStyle/>
              <a:p>
                <a:r>
                  <a:rPr lang="en-LU" sz="1100"/>
                  <a:t>Time series</a:t>
                </a:r>
              </a:p>
            </p:txBody>
          </p:sp>
          <p:pic>
            <p:nvPicPr>
              <p:cNvPr id="88" name="Picture 87">
                <a:extLst>
                  <a:ext uri="{FF2B5EF4-FFF2-40B4-BE49-F238E27FC236}">
                    <a16:creationId xmlns:a16="http://schemas.microsoft.com/office/drawing/2014/main" id="{F65D7A2A-EA85-FAED-C0A0-D0D5D03019BE}"/>
                  </a:ext>
                </a:extLst>
              </p:cNvPr>
              <p:cNvPicPr>
                <a:picLocks noChangeAspect="1"/>
              </p:cNvPicPr>
              <p:nvPr/>
            </p:nvPicPr>
            <p:blipFill>
              <a:blip r:embed="rId10"/>
              <a:stretch>
                <a:fillRect/>
              </a:stretch>
            </p:blipFill>
            <p:spPr>
              <a:xfrm>
                <a:off x="6950733" y="4549810"/>
                <a:ext cx="1604834" cy="1016942"/>
              </a:xfrm>
              <a:prstGeom prst="rect">
                <a:avLst/>
              </a:prstGeom>
            </p:spPr>
          </p:pic>
        </p:grpSp>
        <p:pic>
          <p:nvPicPr>
            <p:cNvPr id="65" name="Picture 64">
              <a:extLst>
                <a:ext uri="{FF2B5EF4-FFF2-40B4-BE49-F238E27FC236}">
                  <a16:creationId xmlns:a16="http://schemas.microsoft.com/office/drawing/2014/main" id="{0F220509-55F0-684F-ED54-E67A9DCFB3F3}"/>
                </a:ext>
              </a:extLst>
            </p:cNvPr>
            <p:cNvPicPr>
              <a:picLocks noChangeAspect="1"/>
            </p:cNvPicPr>
            <p:nvPr/>
          </p:nvPicPr>
          <p:blipFill>
            <a:blip r:embed="rId11"/>
            <a:stretch>
              <a:fillRect/>
            </a:stretch>
          </p:blipFill>
          <p:spPr>
            <a:xfrm>
              <a:off x="8861144" y="1928972"/>
              <a:ext cx="2414048" cy="939116"/>
            </a:xfrm>
            <a:prstGeom prst="rect">
              <a:avLst/>
            </a:prstGeom>
          </p:spPr>
        </p:pic>
      </p:grpSp>
      <p:sp>
        <p:nvSpPr>
          <p:cNvPr id="5" name="Rectangle 4">
            <a:extLst>
              <a:ext uri="{FF2B5EF4-FFF2-40B4-BE49-F238E27FC236}">
                <a16:creationId xmlns:a16="http://schemas.microsoft.com/office/drawing/2014/main" id="{1E566D32-5903-833B-0F98-1A40B83F295F}"/>
              </a:ext>
            </a:extLst>
          </p:cNvPr>
          <p:cNvSpPr txBox="1">
            <a:spLocks noChangeArrowheads="1"/>
          </p:cNvSpPr>
          <p:nvPr/>
        </p:nvSpPr>
        <p:spPr>
          <a:xfrm>
            <a:off x="786024" y="62770"/>
            <a:ext cx="10335759" cy="7693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err="1">
                <a:solidFill>
                  <a:schemeClr val="bg1"/>
                </a:solidFill>
                <a:effectLst/>
                <a:latin typeface="Helvetica" pitchFamily="2" charset="0"/>
              </a:rPr>
              <a:t>MasTer</a:t>
            </a:r>
            <a:r>
              <a:rPr lang="en-GB" sz="2800" b="1" i="0" u="none" strike="noStrike">
                <a:solidFill>
                  <a:schemeClr val="bg1"/>
                </a:solidFill>
                <a:effectLst/>
                <a:latin typeface="Helvetica" pitchFamily="2" charset="0"/>
              </a:rPr>
              <a:t> Toolbox</a:t>
            </a:r>
            <a:endParaRPr lang="en-GB" sz="2800" b="1">
              <a:solidFill>
                <a:srgbClr val="000000"/>
              </a:solidFill>
              <a:latin typeface="Helvetica" pitchFamily="2" charset="0"/>
            </a:endParaRPr>
          </a:p>
        </p:txBody>
      </p:sp>
      <p:sp>
        <p:nvSpPr>
          <p:cNvPr id="45" name="TextBox 44">
            <a:extLst>
              <a:ext uri="{FF2B5EF4-FFF2-40B4-BE49-F238E27FC236}">
                <a16:creationId xmlns:a16="http://schemas.microsoft.com/office/drawing/2014/main" id="{7A8E34EC-49F4-5F97-AFB4-A4F68BC913F8}"/>
              </a:ext>
            </a:extLst>
          </p:cNvPr>
          <p:cNvSpPr txBox="1"/>
          <p:nvPr/>
        </p:nvSpPr>
        <p:spPr>
          <a:xfrm>
            <a:off x="1658023" y="5488294"/>
            <a:ext cx="838691" cy="369332"/>
          </a:xfrm>
          <a:prstGeom prst="rect">
            <a:avLst/>
          </a:prstGeom>
          <a:noFill/>
        </p:spPr>
        <p:txBody>
          <a:bodyPr wrap="none" rtlCol="0">
            <a:spAutoFit/>
          </a:bodyPr>
          <a:lstStyle/>
          <a:p>
            <a:r>
              <a:rPr lang="en-LU"/>
              <a:t>G. Celli</a:t>
            </a:r>
          </a:p>
        </p:txBody>
      </p:sp>
      <p:sp>
        <p:nvSpPr>
          <p:cNvPr id="46" name="TextBox 45">
            <a:extLst>
              <a:ext uri="{FF2B5EF4-FFF2-40B4-BE49-F238E27FC236}">
                <a16:creationId xmlns:a16="http://schemas.microsoft.com/office/drawing/2014/main" id="{26609BAE-E59C-FF98-B2C0-174BDDD4C447}"/>
              </a:ext>
            </a:extLst>
          </p:cNvPr>
          <p:cNvSpPr txBox="1"/>
          <p:nvPr/>
        </p:nvSpPr>
        <p:spPr>
          <a:xfrm>
            <a:off x="3096482" y="5471374"/>
            <a:ext cx="1163588" cy="369332"/>
          </a:xfrm>
          <a:prstGeom prst="rect">
            <a:avLst/>
          </a:prstGeom>
          <a:noFill/>
        </p:spPr>
        <p:txBody>
          <a:bodyPr wrap="none" rtlCol="0">
            <a:spAutoFit/>
          </a:bodyPr>
          <a:lstStyle/>
          <a:p>
            <a:r>
              <a:rPr lang="en-LU"/>
              <a:t>D. Derauw</a:t>
            </a:r>
          </a:p>
        </p:txBody>
      </p:sp>
      <p:sp>
        <p:nvSpPr>
          <p:cNvPr id="47" name="TextBox 46">
            <a:extLst>
              <a:ext uri="{FF2B5EF4-FFF2-40B4-BE49-F238E27FC236}">
                <a16:creationId xmlns:a16="http://schemas.microsoft.com/office/drawing/2014/main" id="{FA3D0FB3-E7A2-E6B7-F060-23DEF5D72DFE}"/>
              </a:ext>
            </a:extLst>
          </p:cNvPr>
          <p:cNvSpPr txBox="1"/>
          <p:nvPr/>
        </p:nvSpPr>
        <p:spPr>
          <a:xfrm>
            <a:off x="6534417" y="5417565"/>
            <a:ext cx="1360244" cy="369332"/>
          </a:xfrm>
          <a:prstGeom prst="rect">
            <a:avLst/>
          </a:prstGeom>
          <a:noFill/>
        </p:spPr>
        <p:txBody>
          <a:bodyPr wrap="none" rtlCol="0">
            <a:spAutoFit/>
          </a:bodyPr>
          <a:lstStyle/>
          <a:p>
            <a:r>
              <a:rPr lang="en-LU"/>
              <a:t>S. Samsonov</a:t>
            </a:r>
          </a:p>
        </p:txBody>
      </p:sp>
      <p:sp>
        <p:nvSpPr>
          <p:cNvPr id="48" name="TextBox 47">
            <a:extLst>
              <a:ext uri="{FF2B5EF4-FFF2-40B4-BE49-F238E27FC236}">
                <a16:creationId xmlns:a16="http://schemas.microsoft.com/office/drawing/2014/main" id="{89E1ECCF-7ECE-65C9-9AEA-48B0C284F0CC}"/>
              </a:ext>
            </a:extLst>
          </p:cNvPr>
          <p:cNvSpPr txBox="1"/>
          <p:nvPr/>
        </p:nvSpPr>
        <p:spPr>
          <a:xfrm>
            <a:off x="9377491" y="5467752"/>
            <a:ext cx="1360244" cy="369332"/>
          </a:xfrm>
          <a:prstGeom prst="rect">
            <a:avLst/>
          </a:prstGeom>
          <a:noFill/>
        </p:spPr>
        <p:txBody>
          <a:bodyPr wrap="square" rtlCol="0">
            <a:spAutoFit/>
          </a:bodyPr>
          <a:lstStyle/>
          <a:p>
            <a:r>
              <a:rPr lang="en-LU"/>
              <a:t>M. Jaspard</a:t>
            </a:r>
          </a:p>
        </p:txBody>
      </p:sp>
      <p:sp>
        <p:nvSpPr>
          <p:cNvPr id="50" name="TextBox 49">
            <a:extLst>
              <a:ext uri="{FF2B5EF4-FFF2-40B4-BE49-F238E27FC236}">
                <a16:creationId xmlns:a16="http://schemas.microsoft.com/office/drawing/2014/main" id="{65D6CE02-99AD-868F-B278-834D791A88DA}"/>
              </a:ext>
            </a:extLst>
          </p:cNvPr>
          <p:cNvSpPr txBox="1"/>
          <p:nvPr/>
        </p:nvSpPr>
        <p:spPr>
          <a:xfrm>
            <a:off x="4600006" y="6019938"/>
            <a:ext cx="2707793" cy="369332"/>
          </a:xfrm>
          <a:prstGeom prst="rect">
            <a:avLst/>
          </a:prstGeom>
          <a:noFill/>
        </p:spPr>
        <p:txBody>
          <a:bodyPr wrap="none" rtlCol="0">
            <a:spAutoFit/>
          </a:bodyPr>
          <a:lstStyle/>
          <a:p>
            <a:r>
              <a:rPr lang="en-LU"/>
              <a:t>N. d’Oreye &amp; D. Smittarello</a:t>
            </a:r>
          </a:p>
        </p:txBody>
      </p:sp>
      <p:sp>
        <p:nvSpPr>
          <p:cNvPr id="51" name="Left Brace 50">
            <a:extLst>
              <a:ext uri="{FF2B5EF4-FFF2-40B4-BE49-F238E27FC236}">
                <a16:creationId xmlns:a16="http://schemas.microsoft.com/office/drawing/2014/main" id="{BAD985DE-1B85-051C-EC93-6A8C2464F865}"/>
              </a:ext>
            </a:extLst>
          </p:cNvPr>
          <p:cNvSpPr/>
          <p:nvPr/>
        </p:nvSpPr>
        <p:spPr>
          <a:xfrm rot="16200000">
            <a:off x="1961484" y="4923420"/>
            <a:ext cx="209955" cy="993052"/>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2" name="Left Brace 51">
            <a:extLst>
              <a:ext uri="{FF2B5EF4-FFF2-40B4-BE49-F238E27FC236}">
                <a16:creationId xmlns:a16="http://schemas.microsoft.com/office/drawing/2014/main" id="{0BA6B904-128A-7C76-B263-C19ED4702F1E}"/>
              </a:ext>
            </a:extLst>
          </p:cNvPr>
          <p:cNvSpPr/>
          <p:nvPr/>
        </p:nvSpPr>
        <p:spPr>
          <a:xfrm rot="16200000">
            <a:off x="3698178" y="4315579"/>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3" name="Left Brace 52">
            <a:extLst>
              <a:ext uri="{FF2B5EF4-FFF2-40B4-BE49-F238E27FC236}">
                <a16:creationId xmlns:a16="http://schemas.microsoft.com/office/drawing/2014/main" id="{2A3C29D8-3200-1B26-BC65-E648730FF5E2}"/>
              </a:ext>
            </a:extLst>
          </p:cNvPr>
          <p:cNvSpPr/>
          <p:nvPr/>
        </p:nvSpPr>
        <p:spPr>
          <a:xfrm rot="16200000">
            <a:off x="6994287" y="4276594"/>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4" name="Left Brace 53">
            <a:extLst>
              <a:ext uri="{FF2B5EF4-FFF2-40B4-BE49-F238E27FC236}">
                <a16:creationId xmlns:a16="http://schemas.microsoft.com/office/drawing/2014/main" id="{AA503F9D-85BD-7B19-A043-8D88D28CF03F}"/>
              </a:ext>
            </a:extLst>
          </p:cNvPr>
          <p:cNvSpPr/>
          <p:nvPr/>
        </p:nvSpPr>
        <p:spPr>
          <a:xfrm rot="16200000">
            <a:off x="9920847" y="4308807"/>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5" name="Left Brace 54">
            <a:extLst>
              <a:ext uri="{FF2B5EF4-FFF2-40B4-BE49-F238E27FC236}">
                <a16:creationId xmlns:a16="http://schemas.microsoft.com/office/drawing/2014/main" id="{6711A9FE-C2D6-C43F-08F9-47BA0A9D06C8}"/>
              </a:ext>
            </a:extLst>
          </p:cNvPr>
          <p:cNvSpPr/>
          <p:nvPr/>
        </p:nvSpPr>
        <p:spPr>
          <a:xfrm rot="16200000">
            <a:off x="6294486" y="999647"/>
            <a:ext cx="176080" cy="9850957"/>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pic>
        <p:nvPicPr>
          <p:cNvPr id="20" name="Picture 19">
            <a:extLst>
              <a:ext uri="{FF2B5EF4-FFF2-40B4-BE49-F238E27FC236}">
                <a16:creationId xmlns:a16="http://schemas.microsoft.com/office/drawing/2014/main" id="{B192AA34-20B6-9D4D-4A08-3CD92A81EB87}"/>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442244" y="1212610"/>
            <a:ext cx="1332753" cy="1332753"/>
          </a:xfrm>
          <a:prstGeom prst="rect">
            <a:avLst/>
          </a:prstGeom>
        </p:spPr>
      </p:pic>
      <p:sp>
        <p:nvSpPr>
          <p:cNvPr id="21" name="Right Arrow 20">
            <a:extLst>
              <a:ext uri="{FF2B5EF4-FFF2-40B4-BE49-F238E27FC236}">
                <a16:creationId xmlns:a16="http://schemas.microsoft.com/office/drawing/2014/main" id="{02366F6A-B816-1A51-5939-C29C277F6CDC}"/>
              </a:ext>
            </a:extLst>
          </p:cNvPr>
          <p:cNvSpPr/>
          <p:nvPr/>
        </p:nvSpPr>
        <p:spPr>
          <a:xfrm rot="17338157">
            <a:off x="4615687" y="3124229"/>
            <a:ext cx="1237995" cy="2003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2A0B90-C969-18B1-9D85-CD0658F0909B}"/>
              </a:ext>
            </a:extLst>
          </p:cNvPr>
          <p:cNvSpPr txBox="1"/>
          <p:nvPr/>
        </p:nvSpPr>
        <p:spPr>
          <a:xfrm>
            <a:off x="5252446" y="3498885"/>
            <a:ext cx="518347" cy="276999"/>
          </a:xfrm>
          <a:prstGeom prst="rect">
            <a:avLst/>
          </a:prstGeom>
          <a:noFill/>
        </p:spPr>
        <p:txBody>
          <a:bodyPr wrap="none" rtlCol="0">
            <a:spAutoFit/>
          </a:bodyPr>
          <a:lstStyle/>
          <a:p>
            <a:r>
              <a:rPr lang="en-LU" sz="1200"/>
              <a:t>Defo.</a:t>
            </a:r>
          </a:p>
        </p:txBody>
      </p:sp>
      <p:sp>
        <p:nvSpPr>
          <p:cNvPr id="49" name="TextBox 48">
            <a:extLst>
              <a:ext uri="{FF2B5EF4-FFF2-40B4-BE49-F238E27FC236}">
                <a16:creationId xmlns:a16="http://schemas.microsoft.com/office/drawing/2014/main" id="{30AA48CE-F247-AB2C-E918-76CAB8086977}"/>
              </a:ext>
            </a:extLst>
          </p:cNvPr>
          <p:cNvSpPr txBox="1"/>
          <p:nvPr/>
        </p:nvSpPr>
        <p:spPr>
          <a:xfrm rot="17422703">
            <a:off x="4800911" y="3054222"/>
            <a:ext cx="587020" cy="276999"/>
          </a:xfrm>
          <a:prstGeom prst="rect">
            <a:avLst/>
          </a:prstGeom>
          <a:noFill/>
        </p:spPr>
        <p:txBody>
          <a:bodyPr wrap="none" rtlCol="0">
            <a:spAutoFit/>
          </a:bodyPr>
          <a:lstStyle/>
          <a:p>
            <a:r>
              <a:rPr lang="en-LU" sz="1200"/>
              <a:t>Ampli.</a:t>
            </a:r>
          </a:p>
        </p:txBody>
      </p:sp>
      <p:grpSp>
        <p:nvGrpSpPr>
          <p:cNvPr id="60" name="Group 59">
            <a:extLst>
              <a:ext uri="{FF2B5EF4-FFF2-40B4-BE49-F238E27FC236}">
                <a16:creationId xmlns:a16="http://schemas.microsoft.com/office/drawing/2014/main" id="{41A16526-72C4-8514-03E8-61946311956F}"/>
              </a:ext>
            </a:extLst>
          </p:cNvPr>
          <p:cNvGrpSpPr/>
          <p:nvPr/>
        </p:nvGrpSpPr>
        <p:grpSpPr>
          <a:xfrm>
            <a:off x="6904370" y="2085712"/>
            <a:ext cx="396303" cy="695741"/>
            <a:chOff x="7030300" y="2074221"/>
            <a:chExt cx="396303" cy="695741"/>
          </a:xfrm>
        </p:grpSpPr>
        <p:sp>
          <p:nvSpPr>
            <p:cNvPr id="56" name="Bent Up Arrow 55">
              <a:extLst>
                <a:ext uri="{FF2B5EF4-FFF2-40B4-BE49-F238E27FC236}">
                  <a16:creationId xmlns:a16="http://schemas.microsoft.com/office/drawing/2014/main" id="{1C77D4A3-A2E3-26EF-71AF-CCE6FC6578BF}"/>
                </a:ext>
              </a:extLst>
            </p:cNvPr>
            <p:cNvSpPr/>
            <p:nvPr/>
          </p:nvSpPr>
          <p:spPr>
            <a:xfrm rot="10800000" flipH="1">
              <a:off x="7030300" y="2118709"/>
              <a:ext cx="396303" cy="6512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7" name="Rectangle 56">
              <a:extLst>
                <a:ext uri="{FF2B5EF4-FFF2-40B4-BE49-F238E27FC236}">
                  <a16:creationId xmlns:a16="http://schemas.microsoft.com/office/drawing/2014/main" id="{0B5BD943-3F4D-C231-94AC-E46A8FD67931}"/>
                </a:ext>
              </a:extLst>
            </p:cNvPr>
            <p:cNvSpPr/>
            <p:nvPr/>
          </p:nvSpPr>
          <p:spPr>
            <a:xfrm>
              <a:off x="7225325" y="2484903"/>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8" name="Rectangle 57">
              <a:extLst>
                <a:ext uri="{FF2B5EF4-FFF2-40B4-BE49-F238E27FC236}">
                  <a16:creationId xmlns:a16="http://schemas.microsoft.com/office/drawing/2014/main" id="{8BA0D006-EAA6-8CBA-5E75-E86669E3AC37}"/>
                </a:ext>
              </a:extLst>
            </p:cNvPr>
            <p:cNvSpPr/>
            <p:nvPr/>
          </p:nvSpPr>
          <p:spPr>
            <a:xfrm>
              <a:off x="7225325" y="2292419"/>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9" name="Rectangle 58">
              <a:extLst>
                <a:ext uri="{FF2B5EF4-FFF2-40B4-BE49-F238E27FC236}">
                  <a16:creationId xmlns:a16="http://schemas.microsoft.com/office/drawing/2014/main" id="{82B03F99-3D58-4818-F931-AC1C07873334}"/>
                </a:ext>
              </a:extLst>
            </p:cNvPr>
            <p:cNvSpPr/>
            <p:nvPr/>
          </p:nvSpPr>
          <p:spPr>
            <a:xfrm rot="5400000">
              <a:off x="7083373" y="2138456"/>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grpSp>
      <mc:AlternateContent xmlns:mc="http://schemas.openxmlformats.org/markup-compatibility/2006">
        <mc:Choice xmlns:am3d="http://schemas.microsoft.com/office/drawing/2017/model3d" Requires="am3d">
          <p:graphicFrame>
            <p:nvGraphicFramePr>
              <p:cNvPr id="62" name="3D Model 61" descr="Magnifying Glass">
                <a:extLst>
                  <a:ext uri="{FF2B5EF4-FFF2-40B4-BE49-F238E27FC236}">
                    <a16:creationId xmlns:a16="http://schemas.microsoft.com/office/drawing/2014/main" id="{0F98CC91-EFE5-3E1D-4588-14CBE53F4685}"/>
                  </a:ext>
                </a:extLst>
              </p:cNvPr>
              <p:cNvGraphicFramePr>
                <a:graphicFrameLocks noChangeAspect="1"/>
              </p:cNvGraphicFramePr>
              <p:nvPr>
                <p:extLst>
                  <p:ext uri="{D42A27DB-BD31-4B8C-83A1-F6EECF244321}">
                    <p14:modId xmlns:p14="http://schemas.microsoft.com/office/powerpoint/2010/main" val="562565023"/>
                  </p:ext>
                </p:extLst>
              </p:nvPr>
            </p:nvGraphicFramePr>
            <p:xfrm rot="11581263">
              <a:off x="1151417" y="1845846"/>
              <a:ext cx="8050964" cy="3578363"/>
            </p:xfrm>
            <a:graphic>
              <a:graphicData uri="http://schemas.microsoft.com/office/drawing/2017/model3d">
                <am3d:model3d r:embed="rId13">
                  <am3d:spPr>
                    <a:xfrm rot="11581263">
                      <a:off x="0" y="0"/>
                      <a:ext cx="8050964" cy="3578363"/>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330899" ay="-375674" az="-36199"/>
                    <am3d:postTrans dx="0" dy="0" dz="0"/>
                  </am3d:trans>
                  <am3d:raster rName="Office3DRenderer" rVer="16.0.8326">
                    <am3d:blip r:embed="rId14"/>
                  </am3d:raster>
                  <am3d:objViewport viewportSz="8945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Magnifying Glass">
                <a:extLst>
                  <a:ext uri="{FF2B5EF4-FFF2-40B4-BE49-F238E27FC236}">
                    <a16:creationId xmlns:a16="http://schemas.microsoft.com/office/drawing/2014/main" id="{0F98CC91-EFE5-3E1D-4588-14CBE53F4685}"/>
                  </a:ext>
                </a:extLst>
              </p:cNvPr>
              <p:cNvPicPr>
                <a:picLocks noGrp="1" noRot="1" noChangeAspect="1" noMove="1" noResize="1" noEditPoints="1" noAdjustHandles="1" noChangeArrowheads="1" noChangeShapeType="1" noCrop="1"/>
              </p:cNvPicPr>
              <p:nvPr/>
            </p:nvPicPr>
            <p:blipFill>
              <a:blip r:embed="rId14"/>
              <a:stretch>
                <a:fillRect/>
              </a:stretch>
            </p:blipFill>
            <p:spPr>
              <a:xfrm rot="11581263">
                <a:off x="1151417" y="1845846"/>
                <a:ext cx="8050964" cy="3578363"/>
              </a:xfrm>
              <a:prstGeom prst="rect">
                <a:avLst/>
              </a:prstGeom>
            </p:spPr>
          </p:pic>
        </mc:Fallback>
      </mc:AlternateContent>
      <p:sp>
        <p:nvSpPr>
          <p:cNvPr id="63" name="TextBox 62">
            <a:extLst>
              <a:ext uri="{FF2B5EF4-FFF2-40B4-BE49-F238E27FC236}">
                <a16:creationId xmlns:a16="http://schemas.microsoft.com/office/drawing/2014/main" id="{FC87271E-26DD-6476-1785-C7B098BA5760}"/>
              </a:ext>
            </a:extLst>
          </p:cNvPr>
          <p:cNvSpPr txBox="1"/>
          <p:nvPr/>
        </p:nvSpPr>
        <p:spPr>
          <a:xfrm rot="891021">
            <a:off x="1417312" y="2809204"/>
            <a:ext cx="3371054" cy="584775"/>
          </a:xfrm>
          <a:prstGeom prst="rect">
            <a:avLst/>
          </a:prstGeom>
          <a:noFill/>
        </p:spPr>
        <p:txBody>
          <a:bodyPr wrap="square" rtlCol="0">
            <a:spAutoFit/>
          </a:bodyPr>
          <a:lstStyle/>
          <a:p>
            <a:pPr algn="ctr"/>
            <a:r>
              <a:rPr lang="en-GB" sz="1600" dirty="0" err="1">
                <a:solidFill>
                  <a:srgbClr val="FFFF00"/>
                </a:solidFill>
              </a:rPr>
              <a:t>build_header_msbas.sh</a:t>
            </a:r>
            <a:endParaRPr lang="en-GB" sz="1600" dirty="0">
              <a:solidFill>
                <a:srgbClr val="FFFF00"/>
              </a:solidFill>
            </a:endParaRPr>
          </a:p>
          <a:p>
            <a:pPr algn="ctr"/>
            <a:r>
              <a:rPr lang="en-GB" sz="1600" dirty="0" err="1">
                <a:solidFill>
                  <a:srgbClr val="FFFF00"/>
                </a:solidFill>
              </a:rPr>
              <a:t>MSBAS.sh</a:t>
            </a:r>
            <a:endParaRPr lang="en-LU" sz="1600" dirty="0">
              <a:solidFill>
                <a:srgbClr val="FFFF00"/>
              </a:solidFill>
            </a:endParaRPr>
          </a:p>
        </p:txBody>
      </p:sp>
    </p:spTree>
    <p:extLst>
      <p:ext uri="{BB962C8B-B14F-4D97-AF65-F5344CB8AC3E}">
        <p14:creationId xmlns:p14="http://schemas.microsoft.com/office/powerpoint/2010/main" val="160089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10" name="TextBox 9">
            <a:extLst>
              <a:ext uri="{FF2B5EF4-FFF2-40B4-BE49-F238E27FC236}">
                <a16:creationId xmlns:a16="http://schemas.microsoft.com/office/drawing/2014/main" id="{CCA1327A-A7FC-EACE-BCEB-A404CB062A6C}"/>
              </a:ext>
            </a:extLst>
          </p:cNvPr>
          <p:cNvSpPr txBox="1"/>
          <p:nvPr/>
        </p:nvSpPr>
        <p:spPr>
          <a:xfrm>
            <a:off x="241567" y="960889"/>
            <a:ext cx="933269" cy="523220"/>
          </a:xfrm>
          <a:prstGeom prst="rect">
            <a:avLst/>
          </a:prstGeom>
          <a:noFill/>
        </p:spPr>
        <p:txBody>
          <a:bodyPr wrap="none" rtlCol="0">
            <a:spAutoFit/>
          </a:bodyPr>
          <a:lstStyle/>
          <a:p>
            <a:r>
              <a:rPr lang="nl-BE" sz="2800" b="1" dirty="0"/>
              <a:t>Plan:</a:t>
            </a:r>
            <a:endParaRPr lang="en-LU" sz="2800" b="1" dirty="0"/>
          </a:p>
        </p:txBody>
      </p:sp>
      <p:sp>
        <p:nvSpPr>
          <p:cNvPr id="21" name="TextBox 20">
            <a:extLst>
              <a:ext uri="{FF2B5EF4-FFF2-40B4-BE49-F238E27FC236}">
                <a16:creationId xmlns:a16="http://schemas.microsoft.com/office/drawing/2014/main" id="{7AFE6D3C-3F6A-E353-2CEC-05B2315873C4}"/>
              </a:ext>
            </a:extLst>
          </p:cNvPr>
          <p:cNvSpPr txBox="1"/>
          <p:nvPr/>
        </p:nvSpPr>
        <p:spPr>
          <a:xfrm>
            <a:off x="1501219" y="1087057"/>
            <a:ext cx="4633128" cy="4493538"/>
          </a:xfrm>
          <a:prstGeom prst="rect">
            <a:avLst/>
          </a:prstGeom>
          <a:noFill/>
        </p:spPr>
        <p:txBody>
          <a:bodyPr wrap="none" rtlCol="0">
            <a:spAutoFit/>
          </a:bodyPr>
          <a:lstStyle/>
          <a:p>
            <a:r>
              <a:rPr lang="en-GB" b="1" dirty="0"/>
              <a:t>Preparing the </a:t>
            </a:r>
            <a:r>
              <a:rPr lang="en-GB" b="1" dirty="0" err="1"/>
              <a:t>msbas</a:t>
            </a:r>
            <a:r>
              <a:rPr lang="en-GB" b="1" dirty="0"/>
              <a:t> inversion:</a:t>
            </a:r>
          </a:p>
          <a:p>
            <a:pPr marL="342900" indent="-342900">
              <a:buFont typeface="Arial" panose="020B0604020202020204" pitchFamily="34" charset="0"/>
              <a:buChar char="•"/>
            </a:pPr>
            <a:endParaRPr lang="nl-BE" sz="1000" b="1" dirty="0"/>
          </a:p>
          <a:p>
            <a:pPr marL="800100" lvl="1" indent="-342900">
              <a:buFont typeface="Arial" panose="020B0604020202020204" pitchFamily="34" charset="0"/>
              <a:buChar char="•"/>
            </a:pPr>
            <a:r>
              <a:rPr lang="nl-BE" sz="1600" b="1" dirty="0">
                <a:solidFill>
                  <a:schemeClr val="bg1">
                    <a:lumMod val="65000"/>
                  </a:schemeClr>
                </a:solidFill>
              </a:rPr>
              <a:t>build_header_msbas_criteria.sh</a:t>
            </a:r>
            <a:endParaRPr lang="en-GB" sz="1600" b="1" dirty="0">
              <a:solidFill>
                <a:schemeClr val="bg1">
                  <a:lumMod val="65000"/>
                </a:schemeClr>
              </a:solidFill>
            </a:endParaRPr>
          </a:p>
          <a:p>
            <a:pPr marL="800100" lvl="1" indent="-342900">
              <a:buFont typeface="Arial" panose="020B0604020202020204" pitchFamily="34" charset="0"/>
              <a:buChar char="•"/>
            </a:pPr>
            <a:r>
              <a:rPr lang="en-GB" sz="1600" b="1" dirty="0">
                <a:solidFill>
                  <a:schemeClr val="bg1">
                    <a:lumMod val="65000"/>
                  </a:schemeClr>
                </a:solidFill>
              </a:rPr>
              <a:t>The </a:t>
            </a:r>
            <a:r>
              <a:rPr lang="en-GB" sz="1600" b="1" dirty="0" err="1">
                <a:solidFill>
                  <a:schemeClr val="bg1">
                    <a:lumMod val="65000"/>
                  </a:schemeClr>
                </a:solidFill>
              </a:rPr>
              <a:t>header.txt</a:t>
            </a:r>
            <a:r>
              <a:rPr lang="en-GB" sz="1600" b="1" dirty="0">
                <a:solidFill>
                  <a:schemeClr val="bg1">
                    <a:lumMod val="65000"/>
                  </a:schemeClr>
                </a:solidFill>
              </a:rPr>
              <a:t> </a:t>
            </a:r>
          </a:p>
          <a:p>
            <a:endParaRPr lang="en-GB" sz="1000" dirty="0">
              <a:solidFill>
                <a:schemeClr val="bg1">
                  <a:lumMod val="65000"/>
                </a:schemeClr>
              </a:solidFill>
            </a:endParaRPr>
          </a:p>
          <a:p>
            <a:r>
              <a:rPr lang="en-GB" b="1" dirty="0"/>
              <a:t>Running the </a:t>
            </a:r>
            <a:r>
              <a:rPr lang="en-GB" b="1" dirty="0" err="1"/>
              <a:t>msbas</a:t>
            </a:r>
            <a:r>
              <a:rPr lang="en-GB" b="1" dirty="0"/>
              <a:t> inversion:</a:t>
            </a:r>
          </a:p>
          <a:p>
            <a:endParaRPr lang="en-GB" sz="1000" b="1" dirty="0"/>
          </a:p>
          <a:p>
            <a:pPr marL="800100" lvl="1" indent="-342900">
              <a:buFont typeface="Arial" panose="020B0604020202020204" pitchFamily="34" charset="0"/>
              <a:buChar char="•"/>
            </a:pPr>
            <a:r>
              <a:rPr lang="nl-BE" sz="1600" b="1" dirty="0">
                <a:solidFill>
                  <a:schemeClr val="bg1">
                    <a:lumMod val="65000"/>
                  </a:schemeClr>
                </a:solidFill>
              </a:rPr>
              <a:t>MSBAS.sh </a:t>
            </a:r>
          </a:p>
          <a:p>
            <a:pPr marL="800100" lvl="1" indent="-342900">
              <a:buFont typeface="Arial" panose="020B0604020202020204" pitchFamily="34" charset="0"/>
              <a:buChar char="•"/>
            </a:pPr>
            <a:r>
              <a:rPr lang="en-GB" sz="1600" b="1" dirty="0">
                <a:solidFill>
                  <a:schemeClr val="bg1">
                    <a:lumMod val="65000"/>
                  </a:schemeClr>
                </a:solidFill>
              </a:rPr>
              <a:t>SBAS, MSBAS 2D, MSBAS 3D</a:t>
            </a:r>
          </a:p>
          <a:p>
            <a:pPr marL="800100" lvl="1" indent="-342900">
              <a:buFont typeface="Arial" panose="020B0604020202020204" pitchFamily="34" charset="0"/>
              <a:buChar char="•"/>
            </a:pPr>
            <a:endParaRPr lang="en-GB" sz="1000" b="1" dirty="0">
              <a:solidFill>
                <a:schemeClr val="bg1">
                  <a:lumMod val="65000"/>
                </a:schemeClr>
              </a:solidFill>
            </a:endParaRPr>
          </a:p>
          <a:p>
            <a:r>
              <a:rPr lang="en-GB" b="1" dirty="0"/>
              <a:t>Selecting the best inversion parameters:</a:t>
            </a:r>
          </a:p>
          <a:p>
            <a:endParaRPr lang="en-GB" sz="1000" b="1" dirty="0"/>
          </a:p>
          <a:p>
            <a:pPr marL="800100" lvl="1" indent="-342900">
              <a:buFont typeface="Arial" panose="020B0604020202020204" pitchFamily="34" charset="0"/>
              <a:buChar char="•"/>
            </a:pPr>
            <a:r>
              <a:rPr lang="nl-BE" sz="1600" b="1" dirty="0">
                <a:solidFill>
                  <a:schemeClr val="bg1">
                    <a:lumMod val="65000"/>
                  </a:schemeClr>
                </a:solidFill>
              </a:rPr>
              <a:t>test_lcurve</a:t>
            </a:r>
            <a:r>
              <a:rPr lang="en-GB" sz="1600" b="1" dirty="0">
                <a:solidFill>
                  <a:schemeClr val="bg1">
                    <a:lumMod val="65000"/>
                  </a:schemeClr>
                </a:solidFill>
              </a:rPr>
              <a:t>.</a:t>
            </a:r>
            <a:r>
              <a:rPr lang="en-GB" sz="1600" b="1" dirty="0" err="1">
                <a:solidFill>
                  <a:schemeClr val="bg1">
                    <a:lumMod val="65000"/>
                  </a:schemeClr>
                </a:solidFill>
              </a:rPr>
              <a:t>sh</a:t>
            </a:r>
            <a:endParaRPr lang="en-GB" sz="1600" b="1" dirty="0">
              <a:solidFill>
                <a:schemeClr val="bg1">
                  <a:lumMod val="65000"/>
                </a:schemeClr>
              </a:solidFill>
            </a:endParaRPr>
          </a:p>
          <a:p>
            <a:pPr marL="800100" lvl="1" indent="-342900">
              <a:buFont typeface="Arial" panose="020B0604020202020204" pitchFamily="34" charset="0"/>
              <a:buChar char="•"/>
            </a:pPr>
            <a:endParaRPr lang="en-GB" sz="1000" b="1" dirty="0">
              <a:solidFill>
                <a:schemeClr val="bg1">
                  <a:lumMod val="65000"/>
                </a:schemeClr>
              </a:solidFill>
            </a:endParaRPr>
          </a:p>
          <a:p>
            <a:r>
              <a:rPr lang="en-GB" sz="1800" b="1" dirty="0"/>
              <a:t>Additional pairs selection</a:t>
            </a:r>
            <a:r>
              <a:rPr lang="en-GB" b="1" dirty="0"/>
              <a:t>:</a:t>
            </a:r>
          </a:p>
          <a:p>
            <a:endParaRPr lang="en-GB" sz="1000" b="1" dirty="0">
              <a:solidFill>
                <a:schemeClr val="bg1">
                  <a:lumMod val="75000"/>
                </a:schemeClr>
              </a:solidFill>
            </a:endParaRPr>
          </a:p>
          <a:p>
            <a:pPr marL="800100" lvl="1" indent="-342900">
              <a:buFont typeface="Arial" panose="020B0604020202020204" pitchFamily="34" charset="0"/>
              <a:buChar char="•"/>
            </a:pPr>
            <a:r>
              <a:rPr lang="en-GB" sz="1600" b="1" dirty="0">
                <a:solidFill>
                  <a:schemeClr val="bg1">
                    <a:lumMod val="75000"/>
                  </a:schemeClr>
                </a:solidFill>
              </a:rPr>
              <a:t>Coherence threshold</a:t>
            </a:r>
          </a:p>
          <a:p>
            <a:pPr marL="800100" lvl="1" indent="-342900">
              <a:buFont typeface="Arial" panose="020B0604020202020204" pitchFamily="34" charset="0"/>
              <a:buChar char="•"/>
            </a:pPr>
            <a:r>
              <a:rPr lang="nl-BE" sz="1600" b="1" dirty="0">
                <a:solidFill>
                  <a:schemeClr val="bg1">
                    <a:lumMod val="75000"/>
                  </a:schemeClr>
                </a:solidFill>
              </a:rPr>
              <a:t>Start – stop dates</a:t>
            </a:r>
            <a:endParaRPr lang="en-GB" sz="1600" b="1" dirty="0">
              <a:solidFill>
                <a:schemeClr val="bg1">
                  <a:lumMod val="75000"/>
                </a:schemeClr>
              </a:solidFill>
            </a:endParaRPr>
          </a:p>
          <a:p>
            <a:pPr marL="800100" lvl="1" indent="-342900">
              <a:buFont typeface="Arial" panose="020B0604020202020204" pitchFamily="34" charset="0"/>
              <a:buChar char="•"/>
            </a:pPr>
            <a:r>
              <a:rPr lang="en-GB" sz="1600" b="1" dirty="0">
                <a:solidFill>
                  <a:schemeClr val="bg1">
                    <a:lumMod val="75000"/>
                  </a:schemeClr>
                </a:solidFill>
              </a:rPr>
              <a:t>Optimisation (</a:t>
            </a:r>
            <a:r>
              <a:rPr lang="en-GB" sz="1600" b="1" dirty="0" err="1">
                <a:solidFill>
                  <a:schemeClr val="bg1">
                    <a:lumMod val="75000"/>
                  </a:schemeClr>
                </a:solidFill>
              </a:rPr>
              <a:t>cfr</a:t>
            </a:r>
            <a:r>
              <a:rPr lang="en-GB" sz="1600" b="1" dirty="0">
                <a:solidFill>
                  <a:schemeClr val="bg1">
                    <a:lumMod val="75000"/>
                  </a:schemeClr>
                </a:solidFill>
              </a:rPr>
              <a:t> Delphine) or Max 3 times</a:t>
            </a:r>
          </a:p>
          <a:p>
            <a:pPr marL="800100" lvl="1" indent="-342900">
              <a:buFont typeface="Arial" panose="020B0604020202020204" pitchFamily="34" charset="0"/>
              <a:buChar char="•"/>
            </a:pPr>
            <a:r>
              <a:rPr lang="en-GB" sz="1600" b="1" dirty="0">
                <a:solidFill>
                  <a:schemeClr val="bg1">
                    <a:lumMod val="75000"/>
                  </a:schemeClr>
                </a:solidFill>
              </a:rPr>
              <a:t>Phase closure</a:t>
            </a:r>
            <a:endParaRPr lang="en-LU" sz="1600" dirty="0">
              <a:solidFill>
                <a:schemeClr val="bg1">
                  <a:lumMod val="65000"/>
                </a:schemeClr>
              </a:solidFill>
            </a:endParaRPr>
          </a:p>
        </p:txBody>
      </p:sp>
      <p:sp>
        <p:nvSpPr>
          <p:cNvPr id="5" name="Right Brace 4">
            <a:extLst>
              <a:ext uri="{FF2B5EF4-FFF2-40B4-BE49-F238E27FC236}">
                <a16:creationId xmlns:a16="http://schemas.microsoft.com/office/drawing/2014/main" id="{E81A546B-8DD5-EFB5-238D-9FE71AC06480}"/>
              </a:ext>
            </a:extLst>
          </p:cNvPr>
          <p:cNvSpPr/>
          <p:nvPr/>
        </p:nvSpPr>
        <p:spPr>
          <a:xfrm>
            <a:off x="6161480" y="1184791"/>
            <a:ext cx="335822" cy="4395804"/>
          </a:xfrm>
          <a:prstGeom prst="rightBrace">
            <a:avLst>
              <a:gd name="adj1" fmla="val 50926"/>
              <a:gd name="adj2" fmla="val 50316"/>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dirty="0"/>
          </a:p>
        </p:txBody>
      </p:sp>
      <p:sp>
        <p:nvSpPr>
          <p:cNvPr id="8" name="TextBox 7">
            <a:extLst>
              <a:ext uri="{FF2B5EF4-FFF2-40B4-BE49-F238E27FC236}">
                <a16:creationId xmlns:a16="http://schemas.microsoft.com/office/drawing/2014/main" id="{F480A391-F2D3-1F72-9D2C-9B0407BE5D81}"/>
              </a:ext>
            </a:extLst>
          </p:cNvPr>
          <p:cNvSpPr txBox="1"/>
          <p:nvPr/>
        </p:nvSpPr>
        <p:spPr>
          <a:xfrm>
            <a:off x="6632045" y="3105834"/>
            <a:ext cx="3743845" cy="646331"/>
          </a:xfrm>
          <a:prstGeom prst="rect">
            <a:avLst/>
          </a:prstGeom>
          <a:noFill/>
        </p:spPr>
        <p:txBody>
          <a:bodyPr wrap="none" rtlCol="0">
            <a:spAutoFit/>
          </a:bodyPr>
          <a:lstStyle/>
          <a:p>
            <a:r>
              <a:rPr lang="en-LU" dirty="0">
                <a:solidFill>
                  <a:srgbClr val="FF0000"/>
                </a:solidFill>
              </a:rPr>
              <a:t>Hands-on exercice 3 </a:t>
            </a:r>
            <a:r>
              <a:rPr lang="en-LU" dirty="0"/>
              <a:t>with data on </a:t>
            </a:r>
            <a:br>
              <a:rPr lang="en-LU" dirty="0"/>
            </a:br>
            <a:r>
              <a:rPr lang="en-LU" dirty="0"/>
              <a:t>	Domuyo - Laguna del Maule</a:t>
            </a:r>
          </a:p>
        </p:txBody>
      </p:sp>
    </p:spTree>
    <p:extLst>
      <p:ext uri="{BB962C8B-B14F-4D97-AF65-F5344CB8AC3E}">
        <p14:creationId xmlns:p14="http://schemas.microsoft.com/office/powerpoint/2010/main" val="416816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772892" cy="861774"/>
          </a:xfrm>
          <a:prstGeom prst="rect">
            <a:avLst/>
          </a:prstGeom>
          <a:noFill/>
        </p:spPr>
        <p:txBody>
          <a:bodyPr wrap="none" rtlCol="0">
            <a:spAutoFit/>
          </a:bodyPr>
          <a:lstStyle/>
          <a:p>
            <a:r>
              <a:rPr lang="en-GB" b="1" dirty="0"/>
              <a:t>Preparing the </a:t>
            </a:r>
            <a:r>
              <a:rPr lang="en-GB" b="1" dirty="0" err="1"/>
              <a:t>msbas</a:t>
            </a:r>
            <a:r>
              <a:rPr lang="en-GB" b="1" dirty="0"/>
              <a:t> inversion:</a:t>
            </a:r>
            <a:endParaRPr lang="nl-BE" sz="1000" b="1" dirty="0"/>
          </a:p>
          <a:p>
            <a:pPr marL="800100" lvl="1" indent="-342900">
              <a:buFont typeface="Arial" panose="020B0604020202020204" pitchFamily="34" charset="0"/>
              <a:buChar char="•"/>
            </a:pPr>
            <a:r>
              <a:rPr lang="nl-BE" sz="1600" b="1" dirty="0"/>
              <a:t>build_header_msbas_criteria.sh</a:t>
            </a:r>
            <a:endParaRPr lang="en-GB" sz="1600" b="1" dirty="0"/>
          </a:p>
          <a:p>
            <a:pPr marL="800100" lvl="1" indent="-342900">
              <a:buFont typeface="Arial" panose="020B0604020202020204" pitchFamily="34" charset="0"/>
              <a:buChar char="•"/>
            </a:pPr>
            <a:endParaRPr lang="en-LU" sz="1600" dirty="0">
              <a:solidFill>
                <a:schemeClr val="bg1">
                  <a:lumMod val="75000"/>
                </a:schemeClr>
              </a:solidFill>
            </a:endParaRPr>
          </a:p>
        </p:txBody>
      </p:sp>
      <p:sp>
        <p:nvSpPr>
          <p:cNvPr id="9" name="TextBox 8">
            <a:extLst>
              <a:ext uri="{FF2B5EF4-FFF2-40B4-BE49-F238E27FC236}">
                <a16:creationId xmlns:a16="http://schemas.microsoft.com/office/drawing/2014/main" id="{A466BBFC-9C0F-6BA9-800B-1522C0FA3010}"/>
              </a:ext>
            </a:extLst>
          </p:cNvPr>
          <p:cNvSpPr txBox="1"/>
          <p:nvPr/>
        </p:nvSpPr>
        <p:spPr>
          <a:xfrm>
            <a:off x="1274308" y="1564037"/>
            <a:ext cx="10424590" cy="4462760"/>
          </a:xfrm>
          <a:prstGeom prst="rect">
            <a:avLst/>
          </a:prstGeom>
          <a:noFill/>
        </p:spPr>
        <p:txBody>
          <a:bodyPr wrap="square" rtlCol="0">
            <a:spAutoFit/>
          </a:bodyPr>
          <a:lstStyle/>
          <a:p>
            <a:pPr marL="285750" indent="-285750">
              <a:spcAft>
                <a:spcPts val="600"/>
              </a:spcAft>
              <a:buFont typeface="Wingdings" pitchFamily="2" charset="2"/>
              <a:buChar char="Ø"/>
            </a:pPr>
            <a:r>
              <a:rPr lang="en-LU" sz="1600" dirty="0"/>
              <a:t>First step consist in preparing the required files for MSBAS, t</a:t>
            </a:r>
            <a:r>
              <a:rPr lang="en-GB" sz="1600" dirty="0"/>
              <a:t>ha</a:t>
            </a:r>
            <a:r>
              <a:rPr lang="en-LU" sz="1600" dirty="0"/>
              <a:t>t is </a:t>
            </a:r>
          </a:p>
          <a:p>
            <a:pPr marL="742950" lvl="1" indent="-285750">
              <a:spcAft>
                <a:spcPts val="600"/>
              </a:spcAft>
              <a:buFont typeface="Courier New" panose="02070309020205020404" pitchFamily="49" charset="0"/>
              <a:buChar char="o"/>
            </a:pPr>
            <a:r>
              <a:rPr lang="en-GB" sz="1600" dirty="0"/>
              <a:t>A</a:t>
            </a:r>
            <a:r>
              <a:rPr lang="en-LU" sz="1600" dirty="0"/>
              <a:t> directory where to run the inversion, e.g.  </a:t>
            </a:r>
            <a:r>
              <a:rPr lang="en-LU" sz="1600" i="1" dirty="0">
                <a:solidFill>
                  <a:srgbClr val="00B050"/>
                </a:solidFill>
              </a:rPr>
              <a:t>$3602</a:t>
            </a:r>
            <a:r>
              <a:rPr lang="en-LU" sz="1600" dirty="0">
                <a:solidFill>
                  <a:srgbClr val="00B050"/>
                </a:solidFill>
              </a:rPr>
              <a:t>/MSBAS/</a:t>
            </a:r>
            <a:r>
              <a:rPr lang="en-LU" sz="1600" i="1" dirty="0">
                <a:solidFill>
                  <a:srgbClr val="00B050"/>
                </a:solidFill>
              </a:rPr>
              <a:t>YourRegion_and_Some_Info</a:t>
            </a:r>
            <a:endParaRPr lang="en-LU" sz="1600" i="1" dirty="0"/>
          </a:p>
          <a:p>
            <a:pPr marL="742950" lvl="1" indent="-285750">
              <a:spcAft>
                <a:spcPts val="600"/>
              </a:spcAft>
              <a:buFont typeface="Courier New" panose="02070309020205020404" pitchFamily="49" charset="0"/>
              <a:buChar char="o"/>
            </a:pPr>
            <a:r>
              <a:rPr lang="en-LU" sz="1600" dirty="0"/>
              <a:t>A directory containing the (links to the) deformation maps for each mode to invert, e.g.  </a:t>
            </a:r>
            <a:r>
              <a:rPr lang="en-LU" sz="1600" i="1" dirty="0">
                <a:solidFill>
                  <a:srgbClr val="00B050"/>
                </a:solidFill>
              </a:rPr>
              <a:t>$3602</a:t>
            </a:r>
            <a:r>
              <a:rPr lang="en-LU" sz="1600" dirty="0">
                <a:solidFill>
                  <a:srgbClr val="00B050"/>
                </a:solidFill>
              </a:rPr>
              <a:t>/MSBAS/</a:t>
            </a:r>
            <a:r>
              <a:rPr lang="en-LU" sz="1600" i="1" dirty="0">
                <a:solidFill>
                  <a:srgbClr val="00B050"/>
                </a:solidFill>
              </a:rPr>
              <a:t>YourRegion_and_Some_Info</a:t>
            </a:r>
            <a:r>
              <a:rPr lang="en-LU" sz="1600">
                <a:solidFill>
                  <a:srgbClr val="00B050"/>
                </a:solidFill>
              </a:rPr>
              <a:t>/DefoInterpolx2Detren</a:t>
            </a:r>
            <a:r>
              <a:rPr lang="fr-FR" sz="1600" dirty="0">
                <a:solidFill>
                  <a:srgbClr val="00B050"/>
                </a:solidFill>
              </a:rPr>
              <a:t>d</a:t>
            </a:r>
            <a:r>
              <a:rPr lang="en-LU" sz="1600" i="1">
                <a:solidFill>
                  <a:srgbClr val="00B050"/>
                </a:solidFill>
              </a:rPr>
              <a:t>i</a:t>
            </a:r>
            <a:endParaRPr lang="en-LU" sz="1600" i="1" dirty="0"/>
          </a:p>
          <a:p>
            <a:pPr marL="742950" lvl="1" indent="-285750">
              <a:spcAft>
                <a:spcPts val="600"/>
              </a:spcAft>
              <a:buFont typeface="Courier New" panose="02070309020205020404" pitchFamily="49" charset="0"/>
              <a:buChar char="o"/>
            </a:pPr>
            <a:r>
              <a:rPr lang="en-LU" sz="1600" dirty="0"/>
              <a:t>A file listing the deformation maps for each mode to invert along with some info, e.g.  </a:t>
            </a:r>
            <a:r>
              <a:rPr lang="en-LU" sz="1600" i="1" dirty="0">
                <a:solidFill>
                  <a:srgbClr val="00B050"/>
                </a:solidFill>
              </a:rPr>
              <a:t>$3602</a:t>
            </a:r>
            <a:r>
              <a:rPr lang="en-LU" sz="1600" dirty="0">
                <a:solidFill>
                  <a:srgbClr val="00B050"/>
                </a:solidFill>
              </a:rPr>
              <a:t>/MSBAS/</a:t>
            </a:r>
            <a:r>
              <a:rPr lang="en-LU" sz="1600" i="1" dirty="0">
                <a:solidFill>
                  <a:srgbClr val="00B050"/>
                </a:solidFill>
              </a:rPr>
              <a:t>YourRegion_and_Some_Info</a:t>
            </a:r>
            <a:r>
              <a:rPr lang="en-LU" sz="1600">
                <a:solidFill>
                  <a:srgbClr val="00B050"/>
                </a:solidFill>
              </a:rPr>
              <a:t>/</a:t>
            </a:r>
            <a:r>
              <a:rPr lang="en-LU" sz="1600">
                <a:solidFill>
                  <a:srgbClr val="0070C0"/>
                </a:solidFill>
              </a:rPr>
              <a:t>DefoInterpolx2Detren</a:t>
            </a:r>
            <a:r>
              <a:rPr lang="fr-FR" sz="1600" dirty="0">
                <a:solidFill>
                  <a:srgbClr val="0070C0"/>
                </a:solidFill>
              </a:rPr>
              <a:t>d</a:t>
            </a:r>
            <a:r>
              <a:rPr lang="en-LU" sz="1600" i="1">
                <a:solidFill>
                  <a:srgbClr val="0070C0"/>
                </a:solidFill>
              </a:rPr>
              <a:t>i</a:t>
            </a:r>
            <a:r>
              <a:rPr lang="en-LU" sz="1600" i="1" dirty="0">
                <a:solidFill>
                  <a:srgbClr val="0070C0"/>
                </a:solidFill>
              </a:rPr>
              <a:t>.txt</a:t>
            </a:r>
          </a:p>
          <a:p>
            <a:pPr lvl="1">
              <a:spcAft>
                <a:spcPts val="600"/>
              </a:spcAft>
            </a:pPr>
            <a:br>
              <a:rPr lang="en-LU" sz="1600" i="1" dirty="0">
                <a:solidFill>
                  <a:srgbClr val="0070C0"/>
                </a:solidFill>
              </a:rPr>
            </a:br>
            <a:br>
              <a:rPr lang="en-LU" sz="1600" i="1" dirty="0">
                <a:solidFill>
                  <a:srgbClr val="0070C0"/>
                </a:solidFill>
              </a:rPr>
            </a:br>
            <a:br>
              <a:rPr lang="en-LU" sz="1600" i="1" dirty="0">
                <a:solidFill>
                  <a:srgbClr val="0070C0"/>
                </a:solidFill>
              </a:rPr>
            </a:br>
            <a:endParaRPr lang="en-LU" sz="1600" i="1" dirty="0">
              <a:solidFill>
                <a:srgbClr val="0070C0"/>
              </a:solidFill>
            </a:endParaRPr>
          </a:p>
          <a:p>
            <a:pPr marL="742950" lvl="1" indent="-285750">
              <a:spcAft>
                <a:spcPts val="600"/>
              </a:spcAft>
              <a:buFont typeface="Courier New" panose="02070309020205020404" pitchFamily="49" charset="0"/>
              <a:buChar char="o"/>
            </a:pPr>
            <a:r>
              <a:rPr lang="en-LU" sz="1600" dirty="0"/>
              <a:t>A header file containing the description of t</a:t>
            </a:r>
            <a:r>
              <a:rPr lang="en-GB" sz="1600" dirty="0"/>
              <a:t>he</a:t>
            </a:r>
            <a:r>
              <a:rPr lang="en-LU" sz="1600" dirty="0"/>
              <a:t> </a:t>
            </a:r>
            <a:br>
              <a:rPr lang="en-LU" sz="1600" dirty="0"/>
            </a:br>
            <a:r>
              <a:rPr lang="en-LU" sz="1600" dirty="0"/>
              <a:t>data sets and the chosen parameters for the inversion</a:t>
            </a:r>
          </a:p>
          <a:p>
            <a:pPr lvl="1">
              <a:spcAft>
                <a:spcPts val="600"/>
              </a:spcAft>
            </a:pPr>
            <a:br>
              <a:rPr lang="en-LU" sz="1600" dirty="0"/>
            </a:br>
            <a:br>
              <a:rPr lang="en-LU" sz="1600" dirty="0"/>
            </a:br>
            <a:br>
              <a:rPr lang="en-LU" sz="1600" dirty="0"/>
            </a:br>
            <a:endParaRPr lang="en-LU" sz="1400" dirty="0"/>
          </a:p>
        </p:txBody>
      </p:sp>
      <p:pic>
        <p:nvPicPr>
          <p:cNvPr id="23" name="Picture 22">
            <a:extLst>
              <a:ext uri="{FF2B5EF4-FFF2-40B4-BE49-F238E27FC236}">
                <a16:creationId xmlns:a16="http://schemas.microsoft.com/office/drawing/2014/main" id="{FA3E4655-D6A6-44A7-D581-5EB135C052E3}"/>
              </a:ext>
            </a:extLst>
          </p:cNvPr>
          <p:cNvPicPr>
            <a:picLocks noChangeAspect="1"/>
          </p:cNvPicPr>
          <p:nvPr/>
        </p:nvPicPr>
        <p:blipFill rotWithShape="1">
          <a:blip r:embed="rId2"/>
          <a:srcRect l="861" t="15817"/>
          <a:stretch/>
        </p:blipFill>
        <p:spPr>
          <a:xfrm>
            <a:off x="1960157" y="3384137"/>
            <a:ext cx="10030872" cy="947575"/>
          </a:xfrm>
          <a:prstGeom prst="rect">
            <a:avLst/>
          </a:prstGeom>
          <a:effectLst>
            <a:outerShdw blurRad="50800" dist="63500" dir="2700000" algn="tl" rotWithShape="0">
              <a:prstClr val="black">
                <a:alpha val="40000"/>
              </a:prstClr>
            </a:outerShdw>
          </a:effectLst>
        </p:spPr>
      </p:pic>
      <p:pic>
        <p:nvPicPr>
          <p:cNvPr id="24" name="Picture 23">
            <a:extLst>
              <a:ext uri="{FF2B5EF4-FFF2-40B4-BE49-F238E27FC236}">
                <a16:creationId xmlns:a16="http://schemas.microsoft.com/office/drawing/2014/main" id="{5DC78F07-89F5-07CE-3B59-3FB44CB8EFB3}"/>
              </a:ext>
            </a:extLst>
          </p:cNvPr>
          <p:cNvPicPr>
            <a:picLocks noChangeAspect="1"/>
          </p:cNvPicPr>
          <p:nvPr/>
        </p:nvPicPr>
        <p:blipFill rotWithShape="1">
          <a:blip r:embed="rId3"/>
          <a:srcRect l="11289" t="21919"/>
          <a:stretch/>
        </p:blipFill>
        <p:spPr>
          <a:xfrm>
            <a:off x="6731590" y="4556505"/>
            <a:ext cx="4219589" cy="1545763"/>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2094549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772892" cy="861774"/>
          </a:xfrm>
          <a:prstGeom prst="rect">
            <a:avLst/>
          </a:prstGeom>
          <a:noFill/>
        </p:spPr>
        <p:txBody>
          <a:bodyPr wrap="none" rtlCol="0">
            <a:spAutoFit/>
          </a:bodyPr>
          <a:lstStyle/>
          <a:p>
            <a:r>
              <a:rPr lang="en-GB" b="1" dirty="0"/>
              <a:t>Preparing the </a:t>
            </a:r>
            <a:r>
              <a:rPr lang="en-GB" b="1" dirty="0" err="1"/>
              <a:t>msbas</a:t>
            </a:r>
            <a:r>
              <a:rPr lang="en-GB" b="1" dirty="0"/>
              <a:t> inversion:</a:t>
            </a:r>
            <a:endParaRPr lang="nl-BE" sz="1000" b="1" dirty="0"/>
          </a:p>
          <a:p>
            <a:pPr marL="800100" lvl="1" indent="-342900">
              <a:buFont typeface="Arial" panose="020B0604020202020204" pitchFamily="34" charset="0"/>
              <a:buChar char="•"/>
            </a:pPr>
            <a:r>
              <a:rPr lang="nl-BE" sz="1600" b="1" dirty="0"/>
              <a:t>build_header_msbas_criteria.sh</a:t>
            </a:r>
            <a:endParaRPr lang="en-GB" sz="1600" b="1" dirty="0"/>
          </a:p>
          <a:p>
            <a:pPr marL="800100" lvl="1" indent="-342900">
              <a:buFont typeface="Arial" panose="020B0604020202020204" pitchFamily="34" charset="0"/>
              <a:buChar char="•"/>
            </a:pPr>
            <a:endParaRPr lang="en-LU" sz="1600" dirty="0">
              <a:solidFill>
                <a:schemeClr val="bg1">
                  <a:lumMod val="75000"/>
                </a:schemeClr>
              </a:solidFill>
            </a:endParaRPr>
          </a:p>
        </p:txBody>
      </p:sp>
      <p:sp>
        <p:nvSpPr>
          <p:cNvPr id="9" name="TextBox 8">
            <a:extLst>
              <a:ext uri="{FF2B5EF4-FFF2-40B4-BE49-F238E27FC236}">
                <a16:creationId xmlns:a16="http://schemas.microsoft.com/office/drawing/2014/main" id="{A466BBFC-9C0F-6BA9-800B-1522C0FA3010}"/>
              </a:ext>
            </a:extLst>
          </p:cNvPr>
          <p:cNvSpPr txBox="1"/>
          <p:nvPr/>
        </p:nvSpPr>
        <p:spPr>
          <a:xfrm>
            <a:off x="1274308" y="1564037"/>
            <a:ext cx="10642158" cy="4878259"/>
          </a:xfrm>
          <a:prstGeom prst="rect">
            <a:avLst/>
          </a:prstGeom>
          <a:noFill/>
        </p:spPr>
        <p:txBody>
          <a:bodyPr wrap="square" rtlCol="0">
            <a:spAutoFit/>
          </a:bodyPr>
          <a:lstStyle/>
          <a:p>
            <a:pPr marL="285750" indent="-285750">
              <a:spcAft>
                <a:spcPts val="600"/>
              </a:spcAft>
              <a:buFont typeface="Wingdings" pitchFamily="2" charset="2"/>
              <a:buChar char="Ø"/>
            </a:pPr>
            <a:r>
              <a:rPr lang="en-GB" sz="1600" dirty="0"/>
              <a:t>T</a:t>
            </a:r>
            <a:r>
              <a:rPr lang="en-LU" sz="1600" dirty="0"/>
              <a:t>o prepare these required files for MSBAS: </a:t>
            </a:r>
          </a:p>
          <a:p>
            <a:pPr marL="800100" lvl="1" indent="-342900">
              <a:buFont typeface="+mj-lt"/>
              <a:buAutoNum type="arabicPeriod"/>
            </a:pPr>
            <a:r>
              <a:rPr lang="en-LU" sz="1600" dirty="0"/>
              <a:t>Create </a:t>
            </a:r>
            <a:r>
              <a:rPr lang="en-LU" sz="1600" dirty="0">
                <a:solidFill>
                  <a:srgbClr val="FF0000"/>
                </a:solidFill>
              </a:rPr>
              <a:t>and go into </a:t>
            </a:r>
            <a:r>
              <a:rPr lang="en-LU" sz="1600" dirty="0"/>
              <a:t>a directory where to run the msbas </a:t>
            </a:r>
            <a:r>
              <a:rPr lang="en-LU" sz="1600" i="1" dirty="0">
                <a:solidFill>
                  <a:srgbClr val="00B050"/>
                </a:solidFill>
              </a:rPr>
              <a:t>$3602</a:t>
            </a:r>
            <a:r>
              <a:rPr lang="en-LU" sz="1600" dirty="0">
                <a:solidFill>
                  <a:srgbClr val="00B050"/>
                </a:solidFill>
              </a:rPr>
              <a:t>/MSBAS/</a:t>
            </a:r>
            <a:r>
              <a:rPr lang="en-LU" sz="1600" i="1" dirty="0">
                <a:solidFill>
                  <a:srgbClr val="00B050"/>
                </a:solidFill>
              </a:rPr>
              <a:t>YourRegion_and_Some_Info</a:t>
            </a:r>
            <a:br>
              <a:rPr lang="en-LU" sz="1600" i="1" dirty="0">
                <a:solidFill>
                  <a:srgbClr val="00B050"/>
                </a:solidFill>
              </a:rPr>
            </a:br>
            <a:r>
              <a:rPr lang="en-LU" sz="1600" u="sng" dirty="0"/>
              <a:t>Here, do e.g.:</a:t>
            </a:r>
            <a:br>
              <a:rPr lang="en-LU" sz="1600" dirty="0"/>
            </a:br>
            <a:r>
              <a:rPr lang="en-LU" sz="1600" dirty="0"/>
              <a:t>	</a:t>
            </a:r>
            <a:r>
              <a:rPr lang="en-LU" sz="1600" b="1" dirty="0"/>
              <a:t>mkdir</a:t>
            </a:r>
            <a:r>
              <a:rPr lang="en-LU" sz="1600" dirty="0"/>
              <a:t> </a:t>
            </a:r>
            <a:r>
              <a:rPr lang="en-LU" sz="1600" i="1" dirty="0">
                <a:solidFill>
                  <a:srgbClr val="00B050"/>
                </a:solidFill>
              </a:rPr>
              <a:t>$3602</a:t>
            </a:r>
            <a:r>
              <a:rPr lang="en-LU" sz="1600" dirty="0">
                <a:solidFill>
                  <a:srgbClr val="00B050"/>
                </a:solidFill>
              </a:rPr>
              <a:t>/MSBAS/</a:t>
            </a:r>
            <a:r>
              <a:rPr lang="en-LU" sz="1600" i="1" dirty="0">
                <a:solidFill>
                  <a:srgbClr val="00B050"/>
                </a:solidFill>
              </a:rPr>
              <a:t>_Argentina_S1_20m_450days_NoOptim</a:t>
            </a:r>
          </a:p>
          <a:p>
            <a:pPr lvl="1"/>
            <a:r>
              <a:rPr lang="en-LU" sz="1600" i="1" dirty="0">
                <a:solidFill>
                  <a:srgbClr val="00B050"/>
                </a:solidFill>
              </a:rPr>
              <a:t>	</a:t>
            </a:r>
            <a:r>
              <a:rPr lang="en-LU" sz="1600" b="1" dirty="0"/>
              <a:t>cd</a:t>
            </a:r>
            <a:r>
              <a:rPr lang="en-LU" sz="1600" dirty="0"/>
              <a:t> </a:t>
            </a:r>
            <a:r>
              <a:rPr lang="en-LU" sz="1600" i="1" dirty="0">
                <a:solidFill>
                  <a:srgbClr val="00B050"/>
                </a:solidFill>
              </a:rPr>
              <a:t>$3602</a:t>
            </a:r>
            <a:r>
              <a:rPr lang="en-LU" sz="1600" dirty="0">
                <a:solidFill>
                  <a:srgbClr val="00B050"/>
                </a:solidFill>
              </a:rPr>
              <a:t>/MSBAS/</a:t>
            </a:r>
            <a:r>
              <a:rPr lang="en-LU" sz="1600" i="1" dirty="0">
                <a:solidFill>
                  <a:srgbClr val="00B050"/>
                </a:solidFill>
              </a:rPr>
              <a:t>_Argentina_S1_20m_450days_NoOptim</a:t>
            </a:r>
          </a:p>
          <a:p>
            <a:pPr marL="800100" lvl="1" indent="-342900">
              <a:buFont typeface="+mj-lt"/>
              <a:buAutoNum type="arabicPeriod"/>
            </a:pPr>
            <a:endParaRPr lang="en-LU" sz="1600" dirty="0"/>
          </a:p>
          <a:p>
            <a:pPr marL="800100" lvl="1" indent="-342900">
              <a:buFont typeface="+mj-lt"/>
              <a:buAutoNum type="arabicPeriod"/>
            </a:pPr>
            <a:r>
              <a:rPr lang="en-LU" sz="1600" dirty="0"/>
              <a:t>Run the </a:t>
            </a:r>
            <a:r>
              <a:rPr lang="nl-BE" sz="1600" b="1" i="1" dirty="0"/>
              <a:t>build_header_msbas_criteria.sh </a:t>
            </a:r>
            <a:r>
              <a:rPr lang="en-LU" sz="1600" dirty="0"/>
              <a:t>script with the followng parameters: </a:t>
            </a:r>
            <a:br>
              <a:rPr lang="en-LU" sz="1600" dirty="0"/>
            </a:br>
            <a:r>
              <a:rPr lang="en-LU" sz="1600" dirty="0"/>
              <a:t>	- the name of the mode (eg. </a:t>
            </a:r>
            <a:r>
              <a:rPr lang="en-LU" sz="1600" dirty="0">
                <a:solidFill>
                  <a:srgbClr val="00B050"/>
                </a:solidFill>
              </a:rPr>
              <a:t>DefoInterpolx2Detrend</a:t>
            </a:r>
            <a:r>
              <a:rPr lang="en-LU" sz="1600" dirty="0"/>
              <a:t>) and the number </a:t>
            </a:r>
            <a:r>
              <a:rPr lang="en-LU" sz="1600"/>
              <a:t>of modes</a:t>
            </a:r>
            <a:endParaRPr lang="en-LU" sz="1600" dirty="0"/>
          </a:p>
          <a:p>
            <a:pPr lvl="1"/>
            <a:r>
              <a:rPr lang="en-LU" sz="1600" dirty="0"/>
              <a:t>	- Max </a:t>
            </a:r>
            <a:r>
              <a:rPr lang="en-LU" sz="1600" dirty="0">
                <a:solidFill>
                  <a:srgbClr val="00B050"/>
                </a:solidFill>
              </a:rPr>
              <a:t>Bp</a:t>
            </a:r>
            <a:r>
              <a:rPr lang="en-LU" sz="1600" dirty="0"/>
              <a:t> and </a:t>
            </a:r>
            <a:r>
              <a:rPr lang="en-LU" sz="1600" dirty="0">
                <a:solidFill>
                  <a:srgbClr val="00B050"/>
                </a:solidFill>
              </a:rPr>
              <a:t>Bt</a:t>
            </a:r>
            <a:r>
              <a:rPr lang="en-LU" sz="1600" dirty="0"/>
              <a:t> to select the pairs to invert</a:t>
            </a:r>
          </a:p>
          <a:p>
            <a:pPr lvl="1">
              <a:spcAft>
                <a:spcPts val="600"/>
              </a:spcAft>
            </a:pPr>
            <a:r>
              <a:rPr lang="en-LU" sz="1600" dirty="0"/>
              <a:t>	- the path to where the mass processed are stored for each mode (e.g. where </a:t>
            </a:r>
            <a:r>
              <a:rPr lang="en-LU" sz="1600" dirty="0">
                <a:solidFill>
                  <a:srgbClr val="00B050"/>
                </a:solidFill>
              </a:rPr>
              <a:t>the Geocoded/ </a:t>
            </a:r>
            <a:r>
              <a:rPr lang="en-LU" sz="1600" dirty="0"/>
              <a:t>directory is), e.g.</a:t>
            </a:r>
            <a:br>
              <a:rPr lang="en-LU" sz="1600" dirty="0"/>
            </a:br>
            <a:r>
              <a:rPr lang="en-LU" sz="1600" dirty="0"/>
              <a:t>	  </a:t>
            </a:r>
            <a:r>
              <a:rPr lang="en-LU" sz="1600" dirty="0">
                <a:solidFill>
                  <a:srgbClr val="00B050"/>
                </a:solidFill>
              </a:rPr>
              <a:t>…$PATH_3601/SAR_MASSPROCESS/</a:t>
            </a:r>
            <a:r>
              <a:rPr lang="en-LU" sz="1600" i="1" dirty="0">
                <a:solidFill>
                  <a:srgbClr val="00B050"/>
                </a:solidFill>
              </a:rPr>
              <a:t>SAT</a:t>
            </a:r>
            <a:r>
              <a:rPr lang="en-LU" sz="1600" dirty="0">
                <a:solidFill>
                  <a:srgbClr val="00B050"/>
                </a:solidFill>
              </a:rPr>
              <a:t>/</a:t>
            </a:r>
            <a:r>
              <a:rPr lang="en-LU" sz="1600" i="1" dirty="0">
                <a:solidFill>
                  <a:srgbClr val="00B050"/>
                </a:solidFill>
              </a:rPr>
              <a:t>TRK</a:t>
            </a:r>
            <a:r>
              <a:rPr lang="en-LU" sz="1600" dirty="0">
                <a:solidFill>
                  <a:srgbClr val="00B050"/>
                </a:solidFill>
              </a:rPr>
              <a:t>/SM</a:t>
            </a:r>
            <a:r>
              <a:rPr lang="en-LU" sz="1600" i="1" dirty="0">
                <a:solidFill>
                  <a:srgbClr val="00B050"/>
                </a:solidFill>
              </a:rPr>
              <a:t>Crop</a:t>
            </a:r>
            <a:r>
              <a:rPr lang="en-LU" sz="1600" dirty="0">
                <a:solidFill>
                  <a:srgbClr val="00B050"/>
                </a:solidFill>
              </a:rPr>
              <a:t>_</a:t>
            </a:r>
            <a:r>
              <a:rPr lang="en-LU" sz="1600" i="1" dirty="0">
                <a:solidFill>
                  <a:srgbClr val="00B050"/>
                </a:solidFill>
              </a:rPr>
              <a:t>SM</a:t>
            </a:r>
            <a:r>
              <a:rPr lang="en-LU" sz="1600" dirty="0">
                <a:solidFill>
                  <a:srgbClr val="00B050"/>
                </a:solidFill>
              </a:rPr>
              <a:t>_</a:t>
            </a:r>
            <a:r>
              <a:rPr lang="en-LU" sz="1600" i="1" dirty="0">
                <a:solidFill>
                  <a:srgbClr val="00B050"/>
                </a:solidFill>
              </a:rPr>
              <a:t>ZOOM</a:t>
            </a:r>
            <a:r>
              <a:rPr lang="en-LU" sz="1600" dirty="0">
                <a:solidFill>
                  <a:srgbClr val="00B050"/>
                </a:solidFill>
              </a:rPr>
              <a:t>_</a:t>
            </a:r>
            <a:r>
              <a:rPr lang="en-LU" sz="1600" i="1" dirty="0">
                <a:solidFill>
                  <a:srgbClr val="00B050"/>
                </a:solidFill>
              </a:rPr>
              <a:t>ML</a:t>
            </a:r>
            <a:r>
              <a:rPr lang="en-LU" sz="1600" dirty="0">
                <a:solidFill>
                  <a:srgbClr val="00B050"/>
                </a:solidFill>
              </a:rPr>
              <a:t>/</a:t>
            </a:r>
            <a:br>
              <a:rPr lang="en-LU" sz="1600" dirty="0">
                <a:solidFill>
                  <a:srgbClr val="00B050"/>
                </a:solidFill>
              </a:rPr>
            </a:br>
            <a:r>
              <a:rPr lang="en-LU" sz="1600" dirty="0">
                <a:solidFill>
                  <a:srgbClr val="00B050"/>
                </a:solidFill>
              </a:rPr>
              <a:t>	</a:t>
            </a:r>
            <a:r>
              <a:rPr lang="en-LU" sz="1600" u="sng" dirty="0"/>
              <a:t> Here, do e.g.:</a:t>
            </a:r>
            <a:br>
              <a:rPr lang="en-LU" sz="1600" dirty="0"/>
            </a:br>
            <a:r>
              <a:rPr lang="nl-BE" sz="1600" b="1" i="1" dirty="0"/>
              <a:t> </a:t>
            </a:r>
            <a:r>
              <a:rPr lang="nl-BE" sz="1400" b="1" i="1" dirty="0"/>
              <a:t>build_header_msbas_criteria.sh </a:t>
            </a:r>
            <a:r>
              <a:rPr lang="en-LU" sz="1400">
                <a:solidFill>
                  <a:srgbClr val="00B050"/>
                </a:solidFill>
              </a:rPr>
              <a:t>DefoInterpolx2Detrend</a:t>
            </a:r>
            <a:r>
              <a:rPr lang="fr-FR" sz="1400" dirty="0">
                <a:solidFill>
                  <a:srgbClr val="00B050"/>
                </a:solidFill>
              </a:rPr>
              <a:t> 2</a:t>
            </a:r>
            <a:r>
              <a:rPr lang="en-LU" sz="1400">
                <a:solidFill>
                  <a:srgbClr val="00B050"/>
                </a:solidFill>
              </a:rPr>
              <a:t> </a:t>
            </a:r>
            <a:r>
              <a:rPr lang="en-LU" sz="1400" dirty="0">
                <a:solidFill>
                  <a:srgbClr val="00B050"/>
                </a:solidFill>
              </a:rPr>
              <a:t>20 450 </a:t>
            </a:r>
            <a:br>
              <a:rPr lang="en-LU" sz="1400" dirty="0">
                <a:solidFill>
                  <a:srgbClr val="00B050"/>
                </a:solidFill>
              </a:rPr>
            </a:br>
            <a:r>
              <a:rPr lang="en-LU" sz="1400" dirty="0">
                <a:solidFill>
                  <a:srgbClr val="00B050"/>
                </a:solidFill>
              </a:rPr>
              <a:t>    PATH_3601/SAR_MASSPROCESS/S1/ARG_DOMU_LAGUNA_A_18_SAMPLE/SMNoCrop_SM_20180512_Zoom1_ML4/</a:t>
            </a:r>
            <a:br>
              <a:rPr lang="en-LU" sz="1400" dirty="0">
                <a:solidFill>
                  <a:srgbClr val="00B050"/>
                </a:solidFill>
              </a:rPr>
            </a:br>
            <a:r>
              <a:rPr lang="en-LU" sz="1400" dirty="0">
                <a:solidFill>
                  <a:srgbClr val="00B050"/>
                </a:solidFill>
              </a:rPr>
              <a:t>      PATH_3601/SAR_MASSPROCESS/S1/ARG_DOMU_LAGUNA_D_83_SAMPLE/SMNoCrop_SM_20180222_Zoom1_ML4</a:t>
            </a:r>
            <a:br>
              <a:rPr lang="en-LU" sz="1400" dirty="0">
                <a:solidFill>
                  <a:srgbClr val="00B050"/>
                </a:solidFill>
              </a:rPr>
            </a:br>
            <a:br>
              <a:rPr lang="en-LU" sz="1400" dirty="0">
                <a:solidFill>
                  <a:srgbClr val="00B050"/>
                </a:solidFill>
              </a:rPr>
            </a:br>
            <a:endParaRPr lang="en-LU" sz="1400" dirty="0">
              <a:solidFill>
                <a:srgbClr val="00B050"/>
              </a:solidFill>
            </a:endParaRPr>
          </a:p>
          <a:p>
            <a:pPr marL="285750" indent="-285750">
              <a:spcAft>
                <a:spcPts val="600"/>
              </a:spcAft>
              <a:buFont typeface="Wingdings" pitchFamily="2" charset="2"/>
              <a:buChar char="Ø"/>
            </a:pPr>
            <a:r>
              <a:rPr lang="en-LU" sz="1600" dirty="0"/>
              <a:t>Note that it </a:t>
            </a:r>
            <a:r>
              <a:rPr lang="en-LU" sz="1600" dirty="0">
                <a:solidFill>
                  <a:srgbClr val="FF0000"/>
                </a:solidFill>
              </a:rPr>
              <a:t>must</a:t>
            </a:r>
            <a:r>
              <a:rPr lang="en-LU" sz="1600" dirty="0"/>
              <a:t> be run in the direct</a:t>
            </a:r>
            <a:r>
              <a:rPr lang="fr-FR" sz="1600" dirty="0"/>
              <a:t>o</a:t>
            </a:r>
            <a:r>
              <a:rPr lang="en-LU" sz="1600" dirty="0"/>
              <a:t>ry where msbas will be run. </a:t>
            </a:r>
          </a:p>
          <a:p>
            <a:pPr marL="285750" indent="-285750">
              <a:spcAft>
                <a:spcPts val="600"/>
              </a:spcAft>
              <a:buFont typeface="Wingdings" pitchFamily="2" charset="2"/>
              <a:buChar char="Ø"/>
            </a:pPr>
            <a:endParaRPr lang="en-LU" sz="1600" dirty="0"/>
          </a:p>
        </p:txBody>
      </p:sp>
    </p:spTree>
    <p:extLst>
      <p:ext uri="{BB962C8B-B14F-4D97-AF65-F5344CB8AC3E}">
        <p14:creationId xmlns:p14="http://schemas.microsoft.com/office/powerpoint/2010/main" val="273722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772892" cy="861774"/>
          </a:xfrm>
          <a:prstGeom prst="rect">
            <a:avLst/>
          </a:prstGeom>
          <a:noFill/>
        </p:spPr>
        <p:txBody>
          <a:bodyPr wrap="none" rtlCol="0">
            <a:spAutoFit/>
          </a:bodyPr>
          <a:lstStyle/>
          <a:p>
            <a:r>
              <a:rPr lang="en-GB" b="1" dirty="0"/>
              <a:t>Preparing the </a:t>
            </a:r>
            <a:r>
              <a:rPr lang="en-GB" b="1" dirty="0" err="1"/>
              <a:t>msbas</a:t>
            </a:r>
            <a:r>
              <a:rPr lang="en-GB" b="1" dirty="0"/>
              <a:t> inversion:</a:t>
            </a:r>
            <a:endParaRPr lang="nl-BE" sz="1000" b="1" dirty="0"/>
          </a:p>
          <a:p>
            <a:pPr marL="800100" lvl="1" indent="-342900">
              <a:buFont typeface="Arial" panose="020B0604020202020204" pitchFamily="34" charset="0"/>
              <a:buChar char="•"/>
            </a:pPr>
            <a:r>
              <a:rPr lang="nl-BE" sz="1600" b="1" dirty="0"/>
              <a:t>build_header_msbas_criteria.sh</a:t>
            </a:r>
            <a:endParaRPr lang="en-GB" sz="1600" b="1" dirty="0"/>
          </a:p>
          <a:p>
            <a:pPr marL="800100" lvl="1" indent="-342900">
              <a:buFont typeface="Arial" panose="020B0604020202020204" pitchFamily="34" charset="0"/>
              <a:buChar char="•"/>
            </a:pPr>
            <a:endParaRPr lang="en-LU" sz="1600" dirty="0">
              <a:solidFill>
                <a:schemeClr val="bg1">
                  <a:lumMod val="75000"/>
                </a:schemeClr>
              </a:solidFill>
            </a:endParaRPr>
          </a:p>
        </p:txBody>
      </p:sp>
      <p:sp>
        <p:nvSpPr>
          <p:cNvPr id="9" name="TextBox 8">
            <a:extLst>
              <a:ext uri="{FF2B5EF4-FFF2-40B4-BE49-F238E27FC236}">
                <a16:creationId xmlns:a16="http://schemas.microsoft.com/office/drawing/2014/main" id="{A466BBFC-9C0F-6BA9-800B-1522C0FA3010}"/>
              </a:ext>
            </a:extLst>
          </p:cNvPr>
          <p:cNvSpPr txBox="1"/>
          <p:nvPr/>
        </p:nvSpPr>
        <p:spPr>
          <a:xfrm>
            <a:off x="1272397" y="1846049"/>
            <a:ext cx="10642158" cy="2631490"/>
          </a:xfrm>
          <a:prstGeom prst="rect">
            <a:avLst/>
          </a:prstGeom>
          <a:noFill/>
        </p:spPr>
        <p:txBody>
          <a:bodyPr wrap="square" rtlCol="0">
            <a:spAutoFit/>
          </a:bodyPr>
          <a:lstStyle/>
          <a:p>
            <a:pPr marL="285750" indent="-285750">
              <a:spcAft>
                <a:spcPts val="600"/>
              </a:spcAft>
              <a:buFont typeface="Wingdings" pitchFamily="2" charset="2"/>
              <a:buChar char="Ø"/>
            </a:pPr>
            <a:r>
              <a:rPr lang="en-LU" sz="1600" dirty="0"/>
              <a:t>Warning: it will need to access the deformation maps which are stored in the provided path, that is e.g.</a:t>
            </a:r>
            <a:br>
              <a:rPr lang="en-LU" sz="1600" dirty="0"/>
            </a:br>
            <a:r>
              <a:rPr lang="en-LU" sz="1600" dirty="0"/>
              <a:t>	</a:t>
            </a:r>
            <a:r>
              <a:rPr lang="en-LU" sz="1600" dirty="0">
                <a:solidFill>
                  <a:srgbClr val="00B050"/>
                </a:solidFill>
              </a:rPr>
              <a:t>…$PATH_3601/SAR_MASSPROCESS/</a:t>
            </a:r>
            <a:r>
              <a:rPr lang="en-LU" sz="1600" i="1" dirty="0">
                <a:solidFill>
                  <a:srgbClr val="00B050"/>
                </a:solidFill>
              </a:rPr>
              <a:t>SAT</a:t>
            </a:r>
            <a:r>
              <a:rPr lang="en-LU" sz="1600" dirty="0">
                <a:solidFill>
                  <a:srgbClr val="00B050"/>
                </a:solidFill>
              </a:rPr>
              <a:t>/</a:t>
            </a:r>
            <a:r>
              <a:rPr lang="en-LU" sz="1600" i="1" dirty="0">
                <a:solidFill>
                  <a:srgbClr val="00B050"/>
                </a:solidFill>
              </a:rPr>
              <a:t>TRK</a:t>
            </a:r>
            <a:r>
              <a:rPr lang="en-LU" sz="1600" dirty="0">
                <a:solidFill>
                  <a:srgbClr val="00B050"/>
                </a:solidFill>
              </a:rPr>
              <a:t>/SM</a:t>
            </a:r>
            <a:r>
              <a:rPr lang="en-LU" sz="1600" i="1" dirty="0">
                <a:solidFill>
                  <a:srgbClr val="00B050"/>
                </a:solidFill>
              </a:rPr>
              <a:t>Crop</a:t>
            </a:r>
            <a:r>
              <a:rPr lang="en-LU" sz="1600" dirty="0">
                <a:solidFill>
                  <a:srgbClr val="00B050"/>
                </a:solidFill>
              </a:rPr>
              <a:t>_</a:t>
            </a:r>
            <a:r>
              <a:rPr lang="en-LU" sz="1600" i="1" dirty="0">
                <a:solidFill>
                  <a:srgbClr val="00B050"/>
                </a:solidFill>
              </a:rPr>
              <a:t>SM</a:t>
            </a:r>
            <a:r>
              <a:rPr lang="en-LU" sz="1600" dirty="0">
                <a:solidFill>
                  <a:srgbClr val="00B050"/>
                </a:solidFill>
              </a:rPr>
              <a:t>_</a:t>
            </a:r>
            <a:r>
              <a:rPr lang="en-LU" sz="1600" i="1" dirty="0">
                <a:solidFill>
                  <a:srgbClr val="00B050"/>
                </a:solidFill>
              </a:rPr>
              <a:t>ZOOM</a:t>
            </a:r>
            <a:r>
              <a:rPr lang="en-LU" sz="1600" dirty="0">
                <a:solidFill>
                  <a:srgbClr val="00B050"/>
                </a:solidFill>
              </a:rPr>
              <a:t>_</a:t>
            </a:r>
            <a:r>
              <a:rPr lang="en-LU" sz="1600" i="1" dirty="0">
                <a:solidFill>
                  <a:srgbClr val="00B050"/>
                </a:solidFill>
              </a:rPr>
              <a:t>ML</a:t>
            </a:r>
            <a:r>
              <a:rPr lang="en-LU" sz="1600" dirty="0">
                <a:solidFill>
                  <a:srgbClr val="00B050"/>
                </a:solidFill>
              </a:rPr>
              <a:t>/Geocoded/</a:t>
            </a:r>
            <a:r>
              <a:rPr lang="en-LU" sz="1600" i="1" dirty="0">
                <a:solidFill>
                  <a:srgbClr val="00B050"/>
                </a:solidFill>
              </a:rPr>
              <a:t>DefoInterpolx2Detrend</a:t>
            </a:r>
            <a:br>
              <a:rPr lang="en-LU" sz="1600" i="1" dirty="0">
                <a:solidFill>
                  <a:srgbClr val="00B050"/>
                </a:solidFill>
              </a:rPr>
            </a:br>
            <a:r>
              <a:rPr lang="en-LU" sz="1600" dirty="0"/>
              <a:t>but also access to some info (baselines, acquisition time, azimuth, look angle…) that are in the pair directories, eg.</a:t>
            </a:r>
            <a:br>
              <a:rPr lang="en-LU" sz="1600" dirty="0"/>
            </a:br>
            <a:r>
              <a:rPr lang="en-LU" sz="1600" dirty="0"/>
              <a:t>	</a:t>
            </a:r>
            <a:r>
              <a:rPr lang="en-LU" sz="1600" dirty="0">
                <a:solidFill>
                  <a:srgbClr val="00B050"/>
                </a:solidFill>
              </a:rPr>
              <a:t>…$PATH_3601/SAR_MASSPROCESS/</a:t>
            </a:r>
            <a:r>
              <a:rPr lang="en-LU" sz="1600" i="1" dirty="0">
                <a:solidFill>
                  <a:srgbClr val="00B050"/>
                </a:solidFill>
              </a:rPr>
              <a:t>SAT</a:t>
            </a:r>
            <a:r>
              <a:rPr lang="en-LU" sz="1600" dirty="0">
                <a:solidFill>
                  <a:srgbClr val="00B050"/>
                </a:solidFill>
              </a:rPr>
              <a:t>/</a:t>
            </a:r>
            <a:r>
              <a:rPr lang="en-LU" sz="1600" i="1" dirty="0">
                <a:solidFill>
                  <a:srgbClr val="00B050"/>
                </a:solidFill>
              </a:rPr>
              <a:t>TRK</a:t>
            </a:r>
            <a:r>
              <a:rPr lang="en-LU" sz="1600" dirty="0">
                <a:solidFill>
                  <a:srgbClr val="00B050"/>
                </a:solidFill>
              </a:rPr>
              <a:t>/SM</a:t>
            </a:r>
            <a:r>
              <a:rPr lang="en-LU" sz="1600" i="1" dirty="0">
                <a:solidFill>
                  <a:srgbClr val="00B050"/>
                </a:solidFill>
              </a:rPr>
              <a:t>Crop</a:t>
            </a:r>
            <a:r>
              <a:rPr lang="en-LU" sz="1600" dirty="0">
                <a:solidFill>
                  <a:srgbClr val="00B050"/>
                </a:solidFill>
              </a:rPr>
              <a:t>_</a:t>
            </a:r>
            <a:r>
              <a:rPr lang="en-LU" sz="1600" i="1" dirty="0">
                <a:solidFill>
                  <a:srgbClr val="00B050"/>
                </a:solidFill>
              </a:rPr>
              <a:t>SM</a:t>
            </a:r>
            <a:r>
              <a:rPr lang="en-LU" sz="1600" dirty="0">
                <a:solidFill>
                  <a:srgbClr val="00B050"/>
                </a:solidFill>
              </a:rPr>
              <a:t>_</a:t>
            </a:r>
            <a:r>
              <a:rPr lang="en-LU" sz="1600" i="1" dirty="0">
                <a:solidFill>
                  <a:srgbClr val="00B050"/>
                </a:solidFill>
              </a:rPr>
              <a:t>ZOOM</a:t>
            </a:r>
            <a:r>
              <a:rPr lang="en-LU" sz="1600" dirty="0">
                <a:solidFill>
                  <a:srgbClr val="00B050"/>
                </a:solidFill>
              </a:rPr>
              <a:t>_</a:t>
            </a:r>
            <a:r>
              <a:rPr lang="en-LU" sz="1600" i="1" dirty="0">
                <a:solidFill>
                  <a:srgbClr val="00B050"/>
                </a:solidFill>
              </a:rPr>
              <a:t>ML</a:t>
            </a:r>
            <a:r>
              <a:rPr lang="en-LU" sz="1600" dirty="0">
                <a:solidFill>
                  <a:srgbClr val="00B050"/>
                </a:solidFill>
              </a:rPr>
              <a:t>/</a:t>
            </a:r>
            <a:r>
              <a:rPr lang="en-LU" sz="1600" i="1" dirty="0">
                <a:solidFill>
                  <a:srgbClr val="00B050"/>
                </a:solidFill>
              </a:rPr>
              <a:t>MAS_SLV/</a:t>
            </a:r>
            <a:r>
              <a:rPr lang="en-LU" sz="1600" dirty="0">
                <a:solidFill>
                  <a:srgbClr val="00B050"/>
                </a:solidFill>
              </a:rPr>
              <a:t>i12/…</a:t>
            </a:r>
            <a:br>
              <a:rPr lang="en-LU" sz="1600" dirty="0">
                <a:solidFill>
                  <a:srgbClr val="00B050"/>
                </a:solidFill>
              </a:rPr>
            </a:br>
            <a:r>
              <a:rPr lang="en-LU" sz="1600" dirty="0"/>
              <a:t>However, if you have cleaned these pair directories to spare room on your disk, you can use the script </a:t>
            </a:r>
            <a:r>
              <a:rPr lang="nl-BE" sz="1600" b="1" i="1" dirty="0"/>
              <a:t>build_header_msbas_criteria_From_nvi_name_WithoutAcqTime.sh </a:t>
            </a:r>
            <a:br>
              <a:rPr lang="en-LU" sz="1600" dirty="0"/>
            </a:br>
            <a:r>
              <a:rPr lang="en-LU" sz="1600" dirty="0"/>
              <a:t>It will get approximate information found in t</a:t>
            </a:r>
            <a:r>
              <a:rPr lang="en-GB" sz="1600" dirty="0"/>
              <a:t>he</a:t>
            </a:r>
            <a:r>
              <a:rPr lang="en-LU" sz="1600" dirty="0"/>
              <a:t> deformation maps names. However, it will not find the acquisition time, which you will have to add manually in t</a:t>
            </a:r>
            <a:r>
              <a:rPr lang="en-GB" sz="1600" dirty="0"/>
              <a:t>he</a:t>
            </a:r>
            <a:r>
              <a:rPr lang="en-LU" sz="1600" dirty="0"/>
              <a:t> header file (even a dummy time, that is OK). </a:t>
            </a:r>
            <a:br>
              <a:rPr lang="en-LU" sz="1600" dirty="0"/>
            </a:br>
            <a:r>
              <a:rPr lang="en-LU" sz="1600" dirty="0">
                <a:solidFill>
                  <a:srgbClr val="FF0000"/>
                </a:solidFill>
              </a:rPr>
              <a:t>This script is however only for test purpose and may not be accurate ! </a:t>
            </a:r>
          </a:p>
          <a:p>
            <a:pPr marL="285750" indent="-285750">
              <a:spcAft>
                <a:spcPts val="600"/>
              </a:spcAft>
              <a:buFont typeface="Wingdings" pitchFamily="2" charset="2"/>
              <a:buChar char="Ø"/>
            </a:pPr>
            <a:r>
              <a:rPr lang="en-LU" sz="1600" dirty="0"/>
              <a:t>Incremental: slower the first time, faster the next one… </a:t>
            </a:r>
          </a:p>
        </p:txBody>
      </p:sp>
    </p:spTree>
    <p:extLst>
      <p:ext uri="{BB962C8B-B14F-4D97-AF65-F5344CB8AC3E}">
        <p14:creationId xmlns:p14="http://schemas.microsoft.com/office/powerpoint/2010/main" val="8328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726405" cy="861774"/>
          </a:xfrm>
          <a:prstGeom prst="rect">
            <a:avLst/>
          </a:prstGeom>
          <a:noFill/>
        </p:spPr>
        <p:txBody>
          <a:bodyPr wrap="none" rtlCol="0">
            <a:spAutoFit/>
          </a:bodyPr>
          <a:lstStyle/>
          <a:p>
            <a:r>
              <a:rPr lang="en-GB" b="1" dirty="0"/>
              <a:t>Preparing the </a:t>
            </a:r>
            <a:r>
              <a:rPr lang="en-GB" b="1" dirty="0" err="1"/>
              <a:t>msbas</a:t>
            </a:r>
            <a:r>
              <a:rPr lang="en-GB" b="1" dirty="0"/>
              <a:t> inversion:</a:t>
            </a:r>
            <a:endParaRPr lang="nl-BE" sz="1000" b="1" dirty="0"/>
          </a:p>
          <a:p>
            <a:pPr marL="800100" lvl="1" indent="-342900">
              <a:buFont typeface="Arial" panose="020B0604020202020204" pitchFamily="34" charset="0"/>
              <a:buChar char="•"/>
            </a:pPr>
            <a:r>
              <a:rPr lang="nl-BE" sz="1600" b="1" dirty="0">
                <a:solidFill>
                  <a:schemeClr val="bg1">
                    <a:lumMod val="75000"/>
                  </a:schemeClr>
                </a:solidFill>
              </a:rPr>
              <a:t>build_header_msbas_criteria.sh</a:t>
            </a:r>
            <a:endParaRPr lang="en-GB" sz="1600" b="1" dirty="0">
              <a:solidFill>
                <a:schemeClr val="bg1">
                  <a:lumMod val="75000"/>
                </a:schemeClr>
              </a:solidFill>
            </a:endParaRPr>
          </a:p>
          <a:p>
            <a:pPr marL="800100" lvl="1" indent="-342900">
              <a:buFont typeface="Arial" panose="020B0604020202020204" pitchFamily="34" charset="0"/>
              <a:buChar char="•"/>
            </a:pPr>
            <a:r>
              <a:rPr lang="en-GB" sz="1600" b="1" dirty="0"/>
              <a:t>The </a:t>
            </a:r>
            <a:r>
              <a:rPr lang="en-GB" sz="1600" b="1" dirty="0" err="1">
                <a:solidFill>
                  <a:srgbClr val="0070C0"/>
                </a:solidFill>
              </a:rPr>
              <a:t>header.txt</a:t>
            </a:r>
            <a:r>
              <a:rPr lang="en-GB" sz="1600" b="1" dirty="0">
                <a:solidFill>
                  <a:srgbClr val="0070C0"/>
                </a:solidFill>
              </a:rPr>
              <a:t> </a:t>
            </a:r>
          </a:p>
        </p:txBody>
      </p:sp>
      <p:sp>
        <p:nvSpPr>
          <p:cNvPr id="29" name="TextBox 28">
            <a:extLst>
              <a:ext uri="{FF2B5EF4-FFF2-40B4-BE49-F238E27FC236}">
                <a16:creationId xmlns:a16="http://schemas.microsoft.com/office/drawing/2014/main" id="{F6CD21BF-4697-4267-EA6E-375862F662D5}"/>
              </a:ext>
            </a:extLst>
          </p:cNvPr>
          <p:cNvSpPr txBox="1"/>
          <p:nvPr/>
        </p:nvSpPr>
        <p:spPr>
          <a:xfrm>
            <a:off x="1420411" y="2875618"/>
            <a:ext cx="3015441" cy="338554"/>
          </a:xfrm>
          <a:prstGeom prst="rect">
            <a:avLst/>
          </a:prstGeom>
          <a:noFill/>
        </p:spPr>
        <p:txBody>
          <a:bodyPr wrap="none" rtlCol="0">
            <a:spAutoFit/>
          </a:bodyPr>
          <a:lstStyle/>
          <a:p>
            <a:r>
              <a:rPr lang="en-LU" sz="1600" dirty="0"/>
              <a:t>Inversion order and lambda factor</a:t>
            </a:r>
          </a:p>
        </p:txBody>
      </p:sp>
      <p:sp>
        <p:nvSpPr>
          <p:cNvPr id="30" name="TextBox 29">
            <a:extLst>
              <a:ext uri="{FF2B5EF4-FFF2-40B4-BE49-F238E27FC236}">
                <a16:creationId xmlns:a16="http://schemas.microsoft.com/office/drawing/2014/main" id="{66E891B3-249C-451A-80B1-5CB6FCA905E2}"/>
              </a:ext>
            </a:extLst>
          </p:cNvPr>
          <p:cNvSpPr txBox="1"/>
          <p:nvPr/>
        </p:nvSpPr>
        <p:spPr>
          <a:xfrm>
            <a:off x="3294807" y="3973118"/>
            <a:ext cx="1127232" cy="338554"/>
          </a:xfrm>
          <a:prstGeom prst="rect">
            <a:avLst/>
          </a:prstGeom>
          <a:noFill/>
        </p:spPr>
        <p:txBody>
          <a:bodyPr wrap="none" rtlCol="0">
            <a:spAutoFit/>
          </a:bodyPr>
          <a:lstStyle/>
          <a:p>
            <a:r>
              <a:rPr lang="en-LU" sz="1600" dirty="0"/>
              <a:t>Time series</a:t>
            </a:r>
          </a:p>
        </p:txBody>
      </p:sp>
      <p:sp>
        <p:nvSpPr>
          <p:cNvPr id="31" name="TextBox 30">
            <a:extLst>
              <a:ext uri="{FF2B5EF4-FFF2-40B4-BE49-F238E27FC236}">
                <a16:creationId xmlns:a16="http://schemas.microsoft.com/office/drawing/2014/main" id="{F95A1477-4A1F-A3AC-618A-7E1FD242987F}"/>
              </a:ext>
            </a:extLst>
          </p:cNvPr>
          <p:cNvSpPr txBox="1"/>
          <p:nvPr/>
        </p:nvSpPr>
        <p:spPr>
          <a:xfrm>
            <a:off x="3380013" y="3371992"/>
            <a:ext cx="1022652" cy="338554"/>
          </a:xfrm>
          <a:prstGeom prst="rect">
            <a:avLst/>
          </a:prstGeom>
          <a:noFill/>
        </p:spPr>
        <p:txBody>
          <a:bodyPr wrap="none" rtlCol="0">
            <a:spAutoFit/>
          </a:bodyPr>
          <a:lstStyle/>
          <a:p>
            <a:r>
              <a:rPr lang="en-LU" sz="1600" dirty="0"/>
              <a:t>Reference</a:t>
            </a:r>
          </a:p>
        </p:txBody>
      </p:sp>
      <p:grpSp>
        <p:nvGrpSpPr>
          <p:cNvPr id="33" name="Group 32">
            <a:extLst>
              <a:ext uri="{FF2B5EF4-FFF2-40B4-BE49-F238E27FC236}">
                <a16:creationId xmlns:a16="http://schemas.microsoft.com/office/drawing/2014/main" id="{CB073F11-573A-1C6F-E403-52CB5DA85211}"/>
              </a:ext>
            </a:extLst>
          </p:cNvPr>
          <p:cNvGrpSpPr/>
          <p:nvPr/>
        </p:nvGrpSpPr>
        <p:grpSpPr>
          <a:xfrm>
            <a:off x="4821163" y="2385775"/>
            <a:ext cx="7304691" cy="3500894"/>
            <a:chOff x="4821163" y="2385775"/>
            <a:chExt cx="7304691" cy="3500894"/>
          </a:xfrm>
        </p:grpSpPr>
        <p:grpSp>
          <p:nvGrpSpPr>
            <p:cNvPr id="28" name="Group 27">
              <a:extLst>
                <a:ext uri="{FF2B5EF4-FFF2-40B4-BE49-F238E27FC236}">
                  <a16:creationId xmlns:a16="http://schemas.microsoft.com/office/drawing/2014/main" id="{EC60BBB8-B074-CD3F-B5E2-6EABBFE680BE}"/>
                </a:ext>
              </a:extLst>
            </p:cNvPr>
            <p:cNvGrpSpPr/>
            <p:nvPr/>
          </p:nvGrpSpPr>
          <p:grpSpPr>
            <a:xfrm>
              <a:off x="4821163" y="4637122"/>
              <a:ext cx="5491862" cy="1249547"/>
              <a:chOff x="1600267" y="4632831"/>
              <a:chExt cx="5491862" cy="1249547"/>
            </a:xfrm>
          </p:grpSpPr>
          <p:sp>
            <p:nvSpPr>
              <p:cNvPr id="8" name="TextBox 7">
                <a:extLst>
                  <a:ext uri="{FF2B5EF4-FFF2-40B4-BE49-F238E27FC236}">
                    <a16:creationId xmlns:a16="http://schemas.microsoft.com/office/drawing/2014/main" id="{511F9878-C8A2-BD41-4AE3-B6909AC7612D}"/>
                  </a:ext>
                </a:extLst>
              </p:cNvPr>
              <p:cNvSpPr txBox="1"/>
              <p:nvPr/>
            </p:nvSpPr>
            <p:spPr>
              <a:xfrm>
                <a:off x="1600267" y="5213062"/>
                <a:ext cx="1053494" cy="338554"/>
              </a:xfrm>
              <a:prstGeom prst="rect">
                <a:avLst/>
              </a:prstGeom>
              <a:noFill/>
            </p:spPr>
            <p:txBody>
              <a:bodyPr wrap="none" rtlCol="0">
                <a:spAutoFit/>
              </a:bodyPr>
              <a:lstStyle/>
              <a:p>
                <a:r>
                  <a:rPr lang="en-GB" sz="1600" dirty="0" err="1"/>
                  <a:t>Acq</a:t>
                </a:r>
                <a:r>
                  <a:rPr lang="en-GB" sz="1600" dirty="0"/>
                  <a:t>. T</a:t>
                </a:r>
                <a:r>
                  <a:rPr lang="en-LU" sz="1600" dirty="0"/>
                  <a:t>ime </a:t>
                </a:r>
              </a:p>
            </p:txBody>
          </p:sp>
          <p:sp>
            <p:nvSpPr>
              <p:cNvPr id="9" name="Notched Right Arrow 8">
                <a:extLst>
                  <a:ext uri="{FF2B5EF4-FFF2-40B4-BE49-F238E27FC236}">
                    <a16:creationId xmlns:a16="http://schemas.microsoft.com/office/drawing/2014/main" id="{EF303E3D-1FF0-E9FC-E547-4716C9CF35FD}"/>
                  </a:ext>
                </a:extLst>
              </p:cNvPr>
              <p:cNvSpPr/>
              <p:nvPr/>
            </p:nvSpPr>
            <p:spPr>
              <a:xfrm rot="18004128">
                <a:off x="2327513" y="4839293"/>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10" name="Notched Right Arrow 9">
                <a:extLst>
                  <a:ext uri="{FF2B5EF4-FFF2-40B4-BE49-F238E27FC236}">
                    <a16:creationId xmlns:a16="http://schemas.microsoft.com/office/drawing/2014/main" id="{79086996-326C-F74F-57DE-756C87AB86B6}"/>
                  </a:ext>
                </a:extLst>
              </p:cNvPr>
              <p:cNvSpPr/>
              <p:nvPr/>
            </p:nvSpPr>
            <p:spPr>
              <a:xfrm rot="17106609">
                <a:off x="3239681" y="4890684"/>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22" name="TextBox 21">
                <a:extLst>
                  <a:ext uri="{FF2B5EF4-FFF2-40B4-BE49-F238E27FC236}">
                    <a16:creationId xmlns:a16="http://schemas.microsoft.com/office/drawing/2014/main" id="{898ADF08-EAB5-7AB7-9762-5625BECED5DA}"/>
                  </a:ext>
                </a:extLst>
              </p:cNvPr>
              <p:cNvSpPr txBox="1"/>
              <p:nvPr/>
            </p:nvSpPr>
            <p:spPr>
              <a:xfrm>
                <a:off x="2982108" y="5282749"/>
                <a:ext cx="925253" cy="584775"/>
              </a:xfrm>
              <a:prstGeom prst="rect">
                <a:avLst/>
              </a:prstGeom>
              <a:noFill/>
            </p:spPr>
            <p:txBody>
              <a:bodyPr wrap="none" rtlCol="0">
                <a:spAutoFit/>
              </a:bodyPr>
              <a:lstStyle/>
              <a:p>
                <a:r>
                  <a:rPr lang="nl-BE" sz="1600" dirty="0"/>
                  <a:t>Azimuth </a:t>
                </a:r>
                <a:br>
                  <a:rPr lang="nl-BE" sz="1600" dirty="0"/>
                </a:br>
                <a:r>
                  <a:rPr lang="nl-BE" sz="1600" dirty="0"/>
                  <a:t>heading</a:t>
                </a:r>
                <a:endParaRPr lang="en-LU" sz="1600" dirty="0"/>
              </a:p>
            </p:txBody>
          </p:sp>
          <p:sp>
            <p:nvSpPr>
              <p:cNvPr id="23" name="Notched Right Arrow 22">
                <a:extLst>
                  <a:ext uri="{FF2B5EF4-FFF2-40B4-BE49-F238E27FC236}">
                    <a16:creationId xmlns:a16="http://schemas.microsoft.com/office/drawing/2014/main" id="{3C26688C-1174-939A-0428-3EF6D2D0D796}"/>
                  </a:ext>
                </a:extLst>
              </p:cNvPr>
              <p:cNvSpPr/>
              <p:nvPr/>
            </p:nvSpPr>
            <p:spPr>
              <a:xfrm rot="15366443">
                <a:off x="4445291" y="4890213"/>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24" name="TextBox 23">
                <a:extLst>
                  <a:ext uri="{FF2B5EF4-FFF2-40B4-BE49-F238E27FC236}">
                    <a16:creationId xmlns:a16="http://schemas.microsoft.com/office/drawing/2014/main" id="{FD799508-5835-8353-7F83-B31D8989BE69}"/>
                  </a:ext>
                </a:extLst>
              </p:cNvPr>
              <p:cNvSpPr txBox="1"/>
              <p:nvPr/>
            </p:nvSpPr>
            <p:spPr>
              <a:xfrm>
                <a:off x="4418937" y="5297603"/>
                <a:ext cx="1140056" cy="584775"/>
              </a:xfrm>
              <a:prstGeom prst="rect">
                <a:avLst/>
              </a:prstGeom>
              <a:noFill/>
            </p:spPr>
            <p:txBody>
              <a:bodyPr wrap="square" rtlCol="0">
                <a:spAutoFit/>
              </a:bodyPr>
              <a:lstStyle/>
              <a:p>
                <a:r>
                  <a:rPr lang="nl-BE" sz="1600" dirty="0"/>
                  <a:t>Incidence </a:t>
                </a:r>
              </a:p>
              <a:p>
                <a:r>
                  <a:rPr lang="nl-BE" sz="1600" dirty="0"/>
                  <a:t>look angle</a:t>
                </a:r>
                <a:endParaRPr lang="en-LU" sz="1600" dirty="0"/>
              </a:p>
            </p:txBody>
          </p:sp>
          <p:sp>
            <p:nvSpPr>
              <p:cNvPr id="26" name="Notched Right Arrow 25">
                <a:extLst>
                  <a:ext uri="{FF2B5EF4-FFF2-40B4-BE49-F238E27FC236}">
                    <a16:creationId xmlns:a16="http://schemas.microsoft.com/office/drawing/2014/main" id="{9F3AD7CA-ECED-4F8E-54B9-2FC56B1F47EF}"/>
                  </a:ext>
                </a:extLst>
              </p:cNvPr>
              <p:cNvSpPr/>
              <p:nvPr/>
            </p:nvSpPr>
            <p:spPr>
              <a:xfrm rot="13366547">
                <a:off x="6083603" y="4798475"/>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27" name="TextBox 26">
                <a:extLst>
                  <a:ext uri="{FF2B5EF4-FFF2-40B4-BE49-F238E27FC236}">
                    <a16:creationId xmlns:a16="http://schemas.microsoft.com/office/drawing/2014/main" id="{F767C8EE-B190-13A3-8355-63A327C6D3D9}"/>
                  </a:ext>
                </a:extLst>
              </p:cNvPr>
              <p:cNvSpPr txBox="1"/>
              <p:nvPr/>
            </p:nvSpPr>
            <p:spPr>
              <a:xfrm>
                <a:off x="6223686" y="5176688"/>
                <a:ext cx="868443" cy="338554"/>
              </a:xfrm>
              <a:prstGeom prst="rect">
                <a:avLst/>
              </a:prstGeom>
              <a:noFill/>
            </p:spPr>
            <p:txBody>
              <a:bodyPr wrap="none" rtlCol="0">
                <a:spAutoFit/>
              </a:bodyPr>
              <a:lstStyle/>
              <a:p>
                <a:r>
                  <a:rPr lang="nl-BE" sz="1600" dirty="0"/>
                  <a:t>Data set</a:t>
                </a:r>
                <a:endParaRPr lang="en-LU" sz="1600" dirty="0"/>
              </a:p>
            </p:txBody>
          </p:sp>
        </p:grpSp>
        <p:pic>
          <p:nvPicPr>
            <p:cNvPr id="32" name="Picture 31">
              <a:extLst>
                <a:ext uri="{FF2B5EF4-FFF2-40B4-BE49-F238E27FC236}">
                  <a16:creationId xmlns:a16="http://schemas.microsoft.com/office/drawing/2014/main" id="{029EE34C-6250-6FDC-45BA-5C67F363DDD6}"/>
                </a:ext>
              </a:extLst>
            </p:cNvPr>
            <p:cNvPicPr>
              <a:picLocks noChangeAspect="1"/>
            </p:cNvPicPr>
            <p:nvPr/>
          </p:nvPicPr>
          <p:blipFill rotWithShape="1">
            <a:blip r:embed="rId2"/>
            <a:srcRect r="4034"/>
            <a:stretch/>
          </p:blipFill>
          <p:spPr>
            <a:xfrm>
              <a:off x="5086129" y="2385775"/>
              <a:ext cx="7039725" cy="2177581"/>
            </a:xfrm>
            <a:prstGeom prst="rect">
              <a:avLst/>
            </a:prstGeom>
          </p:spPr>
        </p:pic>
      </p:grpSp>
      <p:sp>
        <p:nvSpPr>
          <p:cNvPr id="34" name="Notched Right Arrow 33">
            <a:extLst>
              <a:ext uri="{FF2B5EF4-FFF2-40B4-BE49-F238E27FC236}">
                <a16:creationId xmlns:a16="http://schemas.microsoft.com/office/drawing/2014/main" id="{7C513D06-9BDC-C3BB-F17A-26A9B10B0C49}"/>
              </a:ext>
            </a:extLst>
          </p:cNvPr>
          <p:cNvSpPr/>
          <p:nvPr/>
        </p:nvSpPr>
        <p:spPr>
          <a:xfrm rot="20951346">
            <a:off x="4453564" y="3953332"/>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35" name="Notched Right Arrow 34">
            <a:extLst>
              <a:ext uri="{FF2B5EF4-FFF2-40B4-BE49-F238E27FC236}">
                <a16:creationId xmlns:a16="http://schemas.microsoft.com/office/drawing/2014/main" id="{486DFEF0-8777-6D9B-D942-8F135777DD71}"/>
              </a:ext>
            </a:extLst>
          </p:cNvPr>
          <p:cNvSpPr/>
          <p:nvPr/>
        </p:nvSpPr>
        <p:spPr>
          <a:xfrm rot="403028">
            <a:off x="4449665" y="3012652"/>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36" name="Notched Right Arrow 35">
            <a:extLst>
              <a:ext uri="{FF2B5EF4-FFF2-40B4-BE49-F238E27FC236}">
                <a16:creationId xmlns:a16="http://schemas.microsoft.com/office/drawing/2014/main" id="{A53B45D4-A6FE-8649-97DB-193307A51AFF}"/>
              </a:ext>
            </a:extLst>
          </p:cNvPr>
          <p:cNvSpPr/>
          <p:nvPr/>
        </p:nvSpPr>
        <p:spPr>
          <a:xfrm>
            <a:off x="4431953" y="3465331"/>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37" name="Notched Right Arrow 36">
            <a:extLst>
              <a:ext uri="{FF2B5EF4-FFF2-40B4-BE49-F238E27FC236}">
                <a16:creationId xmlns:a16="http://schemas.microsoft.com/office/drawing/2014/main" id="{CED79977-9297-B49E-9C44-9E51BB1524BE}"/>
              </a:ext>
            </a:extLst>
          </p:cNvPr>
          <p:cNvSpPr/>
          <p:nvPr/>
        </p:nvSpPr>
        <p:spPr>
          <a:xfrm rot="1868723">
            <a:off x="4476011" y="2615316"/>
            <a:ext cx="618752" cy="205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38" name="TextBox 37">
            <a:extLst>
              <a:ext uri="{FF2B5EF4-FFF2-40B4-BE49-F238E27FC236}">
                <a16:creationId xmlns:a16="http://schemas.microsoft.com/office/drawing/2014/main" id="{C8BF572A-1C47-E78B-9FE6-248B461EE722}"/>
              </a:ext>
            </a:extLst>
          </p:cNvPr>
          <p:cNvSpPr txBox="1"/>
          <p:nvPr/>
        </p:nvSpPr>
        <p:spPr>
          <a:xfrm>
            <a:off x="3221676" y="2362363"/>
            <a:ext cx="1276888" cy="338554"/>
          </a:xfrm>
          <a:prstGeom prst="rect">
            <a:avLst/>
          </a:prstGeom>
          <a:noFill/>
        </p:spPr>
        <p:txBody>
          <a:bodyPr wrap="none" rtlCol="0">
            <a:spAutoFit/>
          </a:bodyPr>
          <a:lstStyle/>
          <a:p>
            <a:r>
              <a:rPr lang="en-LU" sz="1600" dirty="0"/>
              <a:t>Possible crop</a:t>
            </a:r>
          </a:p>
        </p:txBody>
      </p:sp>
      <p:sp>
        <p:nvSpPr>
          <p:cNvPr id="39" name="TextBox 38">
            <a:extLst>
              <a:ext uri="{FF2B5EF4-FFF2-40B4-BE49-F238E27FC236}">
                <a16:creationId xmlns:a16="http://schemas.microsoft.com/office/drawing/2014/main" id="{DBA539E7-7FA1-6DB3-10EE-DC7B74DDBBCE}"/>
              </a:ext>
            </a:extLst>
          </p:cNvPr>
          <p:cNvSpPr txBox="1"/>
          <p:nvPr/>
        </p:nvSpPr>
        <p:spPr>
          <a:xfrm>
            <a:off x="1462160" y="1803154"/>
            <a:ext cx="8120108" cy="369332"/>
          </a:xfrm>
          <a:prstGeom prst="rect">
            <a:avLst/>
          </a:prstGeom>
          <a:noFill/>
        </p:spPr>
        <p:txBody>
          <a:bodyPr wrap="none" rtlCol="0">
            <a:spAutoFit/>
          </a:bodyPr>
          <a:lstStyle/>
          <a:p>
            <a:r>
              <a:rPr lang="en-LU" dirty="0"/>
              <a:t>Edit and change according t</a:t>
            </a:r>
            <a:r>
              <a:rPr lang="fr-FR" dirty="0"/>
              <a:t>o</a:t>
            </a:r>
            <a:r>
              <a:rPr lang="en-LU" dirty="0"/>
              <a:t> your needs (</a:t>
            </a:r>
            <a:r>
              <a:rPr lang="en-LU" dirty="0">
                <a:solidFill>
                  <a:srgbClr val="FF0000"/>
                </a:solidFill>
              </a:rPr>
              <a:t>example below may differ from your data</a:t>
            </a:r>
            <a:r>
              <a:rPr lang="en-LU" dirty="0"/>
              <a:t>):</a:t>
            </a:r>
          </a:p>
        </p:txBody>
      </p:sp>
      <p:sp>
        <p:nvSpPr>
          <p:cNvPr id="40" name="TextBox 39">
            <a:extLst>
              <a:ext uri="{FF2B5EF4-FFF2-40B4-BE49-F238E27FC236}">
                <a16:creationId xmlns:a16="http://schemas.microsoft.com/office/drawing/2014/main" id="{488BEA68-23DC-078B-325B-D6F044E306B6}"/>
              </a:ext>
            </a:extLst>
          </p:cNvPr>
          <p:cNvSpPr txBox="1"/>
          <p:nvPr/>
        </p:nvSpPr>
        <p:spPr>
          <a:xfrm>
            <a:off x="425885" y="5135671"/>
            <a:ext cx="1816459" cy="923330"/>
          </a:xfrm>
          <a:prstGeom prst="rect">
            <a:avLst/>
          </a:prstGeom>
          <a:noFill/>
        </p:spPr>
        <p:txBody>
          <a:bodyPr wrap="none" rtlCol="0">
            <a:spAutoFit/>
          </a:bodyPr>
          <a:lstStyle/>
          <a:p>
            <a:r>
              <a:rPr lang="en-LU" dirty="0">
                <a:solidFill>
                  <a:srgbClr val="FF0000"/>
                </a:solidFill>
              </a:rPr>
              <a:t>Set e.g. </a:t>
            </a:r>
            <a:br>
              <a:rPr lang="en-LU" dirty="0">
                <a:solidFill>
                  <a:srgbClr val="FF0000"/>
                </a:solidFill>
              </a:rPr>
            </a:br>
            <a:r>
              <a:rPr lang="en-LU" dirty="0">
                <a:solidFill>
                  <a:srgbClr val="FF0000"/>
                </a:solidFill>
              </a:rPr>
              <a:t>  R_FLAG= 2, 0.04</a:t>
            </a:r>
          </a:p>
          <a:p>
            <a:r>
              <a:rPr lang="en-LU" dirty="0">
                <a:solidFill>
                  <a:srgbClr val="FF0000"/>
                </a:solidFill>
              </a:rPr>
              <a:t>  I_FLAG = 0</a:t>
            </a:r>
          </a:p>
        </p:txBody>
      </p:sp>
    </p:spTree>
    <p:extLst>
      <p:ext uri="{BB962C8B-B14F-4D97-AF65-F5344CB8AC3E}">
        <p14:creationId xmlns:p14="http://schemas.microsoft.com/office/powerpoint/2010/main" val="339363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MSBAS &amp; Exercise 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5534" y="953602"/>
            <a:ext cx="3131435" cy="1138773"/>
          </a:xfrm>
          <a:prstGeom prst="rect">
            <a:avLst/>
          </a:prstGeom>
          <a:noFill/>
        </p:spPr>
        <p:txBody>
          <a:bodyPr wrap="none" rtlCol="0">
            <a:spAutoFit/>
          </a:bodyPr>
          <a:lstStyle/>
          <a:p>
            <a:r>
              <a:rPr lang="en-GB" b="1" dirty="0">
                <a:solidFill>
                  <a:schemeClr val="bg1">
                    <a:lumMod val="75000"/>
                  </a:schemeClr>
                </a:solidFill>
              </a:rPr>
              <a:t>Preparing the </a:t>
            </a:r>
            <a:r>
              <a:rPr lang="en-GB" b="1" dirty="0" err="1">
                <a:solidFill>
                  <a:schemeClr val="bg1">
                    <a:lumMod val="75000"/>
                  </a:schemeClr>
                </a:solidFill>
              </a:rPr>
              <a:t>msbas</a:t>
            </a:r>
            <a:r>
              <a:rPr lang="en-GB" b="1" dirty="0">
                <a:solidFill>
                  <a:schemeClr val="bg1">
                    <a:lumMod val="75000"/>
                  </a:schemeClr>
                </a:solidFill>
              </a:rPr>
              <a:t> inversion</a:t>
            </a:r>
            <a:endParaRPr lang="nl-BE" sz="1000" b="1" dirty="0">
              <a:solidFill>
                <a:schemeClr val="bg1">
                  <a:lumMod val="75000"/>
                </a:schemeClr>
              </a:solidFill>
            </a:endParaRPr>
          </a:p>
          <a:p>
            <a:r>
              <a:rPr lang="en-GB" b="1" dirty="0"/>
              <a:t>Running the </a:t>
            </a:r>
            <a:r>
              <a:rPr lang="en-GB" b="1" dirty="0" err="1"/>
              <a:t>msbas</a:t>
            </a:r>
            <a:r>
              <a:rPr lang="en-GB" b="1" dirty="0"/>
              <a:t> inversion:</a:t>
            </a:r>
          </a:p>
          <a:p>
            <a:pPr marL="800100" lvl="1" indent="-342900">
              <a:buFont typeface="Arial" panose="020B0604020202020204" pitchFamily="34" charset="0"/>
              <a:buChar char="•"/>
            </a:pPr>
            <a:r>
              <a:rPr lang="nl-BE" sz="1600" b="1" dirty="0"/>
              <a:t>MSBAS.sh </a:t>
            </a:r>
          </a:p>
          <a:p>
            <a:pPr marL="800100" lvl="1" indent="-342900">
              <a:buFont typeface="Arial" panose="020B0604020202020204" pitchFamily="34" charset="0"/>
              <a:buChar char="•"/>
            </a:pPr>
            <a:endParaRPr lang="en-LU" sz="1600" dirty="0">
              <a:solidFill>
                <a:schemeClr val="bg1">
                  <a:lumMod val="65000"/>
                </a:schemeClr>
              </a:solidFill>
            </a:endParaRPr>
          </a:p>
        </p:txBody>
      </p:sp>
      <p:sp>
        <p:nvSpPr>
          <p:cNvPr id="5" name="TextBox 4">
            <a:extLst>
              <a:ext uri="{FF2B5EF4-FFF2-40B4-BE49-F238E27FC236}">
                <a16:creationId xmlns:a16="http://schemas.microsoft.com/office/drawing/2014/main" id="{F7F6C25C-6ECC-B775-873E-64CD4EBA8944}"/>
              </a:ext>
            </a:extLst>
          </p:cNvPr>
          <p:cNvSpPr txBox="1"/>
          <p:nvPr/>
        </p:nvSpPr>
        <p:spPr>
          <a:xfrm>
            <a:off x="1056740" y="1839526"/>
            <a:ext cx="10642158" cy="1892826"/>
          </a:xfrm>
          <a:prstGeom prst="rect">
            <a:avLst/>
          </a:prstGeom>
          <a:noFill/>
        </p:spPr>
        <p:txBody>
          <a:bodyPr wrap="square" rtlCol="0">
            <a:spAutoFit/>
          </a:bodyPr>
          <a:lstStyle/>
          <a:p>
            <a:pPr marL="800100" lvl="1" indent="-342900">
              <a:buFont typeface="Wingdings" pitchFamily="2" charset="2"/>
              <a:buChar char="Ø"/>
            </a:pPr>
            <a:r>
              <a:rPr lang="en-LU" sz="1600" dirty="0"/>
              <a:t>Run the </a:t>
            </a:r>
            <a:r>
              <a:rPr lang="nl-BE" sz="1600" b="1" i="1" dirty="0"/>
              <a:t>MSBAS.sh </a:t>
            </a:r>
            <a:r>
              <a:rPr lang="en-LU" sz="1600" dirty="0"/>
              <a:t>script with the follow</a:t>
            </a:r>
            <a:r>
              <a:rPr lang="fr-FR" sz="1600" dirty="0"/>
              <a:t>i</a:t>
            </a:r>
            <a:r>
              <a:rPr lang="en-LU" sz="1600" dirty="0"/>
              <a:t>ng parameters: </a:t>
            </a:r>
            <a:br>
              <a:rPr lang="en-LU" sz="1600" dirty="0"/>
            </a:br>
            <a:r>
              <a:rPr lang="en-LU" sz="1600" dirty="0"/>
              <a:t>	- a description used for naming directories where results will be sorted (eg. </a:t>
            </a:r>
            <a:r>
              <a:rPr lang="en-LU" sz="1600" dirty="0">
                <a:solidFill>
                  <a:srgbClr val="00B050"/>
                </a:solidFill>
              </a:rPr>
              <a:t>_</a:t>
            </a:r>
            <a:r>
              <a:rPr lang="en-LU" sz="1600" i="1" dirty="0">
                <a:solidFill>
                  <a:srgbClr val="00B050"/>
                </a:solidFill>
              </a:rPr>
              <a:t>Order_Lambda_Info</a:t>
            </a:r>
            <a:r>
              <a:rPr lang="en-LU" sz="1600" dirty="0"/>
              <a:t>)</a:t>
            </a:r>
          </a:p>
          <a:p>
            <a:pPr lvl="1">
              <a:spcAft>
                <a:spcPts val="600"/>
              </a:spcAft>
            </a:pPr>
            <a:r>
              <a:rPr lang="en-LU" sz="1600" dirty="0"/>
              <a:t>	- a list of pixels for which you want to extract simple time series (with error bar) </a:t>
            </a:r>
            <a:br>
              <a:rPr lang="en-LU" sz="1600" dirty="0"/>
            </a:br>
            <a:r>
              <a:rPr lang="en-LU" sz="1600" dirty="0"/>
              <a:t>	</a:t>
            </a:r>
            <a:r>
              <a:rPr lang="en-LU" sz="1600" u="sng" dirty="0"/>
              <a:t>Here, do e.g.:</a:t>
            </a:r>
            <a:br>
              <a:rPr lang="en-LU" sz="1600" dirty="0"/>
            </a:br>
            <a:r>
              <a:rPr lang="en-LU" sz="1600" dirty="0"/>
              <a:t>	</a:t>
            </a:r>
            <a:r>
              <a:rPr lang="nl-BE" sz="1600" b="1" i="1" dirty="0"/>
              <a:t>       MSBAS.sh </a:t>
            </a:r>
            <a:r>
              <a:rPr lang="nl-BE" sz="1600" dirty="0">
                <a:solidFill>
                  <a:srgbClr val="00B050"/>
                </a:solidFill>
              </a:rPr>
              <a:t>_2_0.04_NoCrop</a:t>
            </a:r>
            <a:endParaRPr lang="en-LU" sz="1600" dirty="0">
              <a:solidFill>
                <a:srgbClr val="00B050"/>
              </a:solidFill>
            </a:endParaRPr>
          </a:p>
          <a:p>
            <a:pPr marL="742950" lvl="1" indent="-285750">
              <a:buFont typeface="Wingdings" pitchFamily="2" charset="2"/>
              <a:buChar char="Ø"/>
            </a:pPr>
            <a:r>
              <a:rPr lang="en-LU" sz="1600" dirty="0"/>
              <a:t>It will run in parallel with all the available CPUs</a:t>
            </a:r>
          </a:p>
          <a:p>
            <a:pPr marL="742950" lvl="1" indent="-285750">
              <a:buFont typeface="Wingdings" pitchFamily="2" charset="2"/>
              <a:buChar char="Ø"/>
            </a:pPr>
            <a:endParaRPr lang="en-LU" sz="1600" dirty="0"/>
          </a:p>
        </p:txBody>
      </p:sp>
      <p:sp>
        <p:nvSpPr>
          <p:cNvPr id="8" name="TextBox 7">
            <a:extLst>
              <a:ext uri="{FF2B5EF4-FFF2-40B4-BE49-F238E27FC236}">
                <a16:creationId xmlns:a16="http://schemas.microsoft.com/office/drawing/2014/main" id="{B6D3C784-17B2-5516-D670-D21A4EDC466D}"/>
              </a:ext>
            </a:extLst>
          </p:cNvPr>
          <p:cNvSpPr txBox="1"/>
          <p:nvPr/>
        </p:nvSpPr>
        <p:spPr>
          <a:xfrm>
            <a:off x="1599067" y="3689312"/>
            <a:ext cx="9352112" cy="2600712"/>
          </a:xfrm>
          <a:prstGeom prst="rect">
            <a:avLst/>
          </a:prstGeom>
          <a:noFill/>
        </p:spPr>
        <p:txBody>
          <a:bodyPr wrap="none" rtlCol="0">
            <a:spAutoFit/>
          </a:bodyPr>
          <a:lstStyle/>
          <a:p>
            <a:pPr>
              <a:spcAft>
                <a:spcPts val="600"/>
              </a:spcAft>
            </a:pPr>
            <a:r>
              <a:rPr lang="en-LU" sz="1600" dirty="0"/>
              <a:t>In case of crash: </a:t>
            </a:r>
          </a:p>
          <a:p>
            <a:pPr marL="285750" indent="-285750">
              <a:spcAft>
                <a:spcPts val="600"/>
              </a:spcAft>
              <a:buFont typeface="Wingdings" pitchFamily="2" charset="2"/>
              <a:buChar char="Ø"/>
            </a:pPr>
            <a:r>
              <a:rPr lang="en-GB" sz="1600" dirty="0"/>
              <a:t>C</a:t>
            </a:r>
            <a:r>
              <a:rPr lang="en-LU" sz="1600" dirty="0"/>
              <a:t>heck </a:t>
            </a:r>
            <a:r>
              <a:rPr lang="en-LU" sz="1600" dirty="0">
                <a:solidFill>
                  <a:srgbClr val="00B050"/>
                </a:solidFill>
              </a:rPr>
              <a:t>DefoInterpolx2Detrend</a:t>
            </a:r>
            <a:r>
              <a:rPr lang="en-LU" sz="1600" i="1" dirty="0">
                <a:solidFill>
                  <a:srgbClr val="00B050"/>
                </a:solidFill>
              </a:rPr>
              <a:t>i</a:t>
            </a:r>
            <a:r>
              <a:rPr lang="en-LU" sz="1600" dirty="0">
                <a:solidFill>
                  <a:srgbClr val="00B050"/>
                </a:solidFill>
              </a:rPr>
              <a:t>.txt </a:t>
            </a:r>
            <a:r>
              <a:rPr lang="en-LU" sz="1600" dirty="0"/>
              <a:t>for bad links or duplicated lines: </a:t>
            </a:r>
            <a:r>
              <a:rPr lang="en-US" sz="1600" b="1" i="1" dirty="0">
                <a:effectLst/>
                <a:ea typeface="Times New Roman" panose="02020603050405020304" pitchFamily="18" charset="0"/>
              </a:rPr>
              <a:t>_Check_bad_DefoInterpolx2Detrend.sh</a:t>
            </a:r>
          </a:p>
          <a:p>
            <a:pPr marL="285750" indent="-285750">
              <a:spcAft>
                <a:spcPts val="600"/>
              </a:spcAft>
              <a:buFont typeface="Wingdings" pitchFamily="2" charset="2"/>
              <a:buChar char="Ø"/>
            </a:pPr>
            <a:r>
              <a:rPr lang="en-GB" sz="1600" dirty="0"/>
              <a:t>C</a:t>
            </a:r>
            <a:r>
              <a:rPr lang="en-LU" sz="1600" dirty="0"/>
              <a:t>heck the baseline plot: </a:t>
            </a:r>
            <a:r>
              <a:rPr lang="en-LU" sz="1600" b="1" i="1" dirty="0">
                <a:solidFill>
                  <a:srgbClr val="000000"/>
                </a:solidFill>
                <a:effectLst/>
                <a:ea typeface="Times New Roman" panose="02020603050405020304" pitchFamily="18" charset="0"/>
                <a:cs typeface="Arial Unicode MS" panose="020B0604020202020204" pitchFamily="34" charset="-128"/>
              </a:rPr>
              <a:t>PlotBaselineGeocMSBASmodeTXT.sh</a:t>
            </a:r>
            <a:r>
              <a:rPr lang="en-LU" sz="1600" dirty="0">
                <a:solidFill>
                  <a:srgbClr val="000000"/>
                </a:solidFill>
                <a:effectLst/>
                <a:ea typeface="Times New Roman" panose="02020603050405020304" pitchFamily="18" charset="0"/>
                <a:cs typeface="Arial Unicode MS" panose="020B0604020202020204" pitchFamily="34" charset="-128"/>
              </a:rPr>
              <a:t> </a:t>
            </a:r>
            <a:endParaRPr lang="en-US" sz="1600" b="1" i="1" dirty="0">
              <a:effectLst/>
              <a:ea typeface="Times New Roman" panose="02020603050405020304" pitchFamily="18" charset="0"/>
            </a:endParaRPr>
          </a:p>
          <a:p>
            <a:pPr marL="285750" indent="-285750">
              <a:spcAft>
                <a:spcPts val="600"/>
              </a:spcAft>
              <a:buFont typeface="Wingdings" pitchFamily="2" charset="2"/>
              <a:buChar char="Ø"/>
            </a:pPr>
            <a:r>
              <a:rPr lang="en-GB" sz="1600" dirty="0"/>
              <a:t>C</a:t>
            </a:r>
            <a:r>
              <a:rPr lang="en-LU" sz="1600" dirty="0"/>
              <a:t>heck non empty deformation in given zone: </a:t>
            </a:r>
            <a:r>
              <a:rPr lang="en-US" sz="1600" b="1" i="1" dirty="0" err="1">
                <a:effectLst/>
                <a:ea typeface="Times New Roman" panose="02020603050405020304" pitchFamily="18" charset="0"/>
              </a:rPr>
              <a:t>Check_Interfero_Not_Empty_In_Zone.sh</a:t>
            </a:r>
            <a:r>
              <a:rPr lang="en-US" sz="1600" b="1" i="1" dirty="0">
                <a:effectLst/>
                <a:ea typeface="Times New Roman" panose="02020603050405020304" pitchFamily="18" charset="0"/>
              </a:rPr>
              <a:t> </a:t>
            </a:r>
          </a:p>
          <a:p>
            <a:pPr marL="285750" indent="-285750">
              <a:spcAft>
                <a:spcPts val="600"/>
              </a:spcAft>
              <a:buFont typeface="Wingdings" pitchFamily="2" charset="2"/>
              <a:buChar char="Ø"/>
            </a:pPr>
            <a:r>
              <a:rPr lang="en-US" sz="1600" dirty="0">
                <a:ea typeface="Times New Roman" panose="02020603050405020304" pitchFamily="18" charset="0"/>
              </a:rPr>
              <a:t>Check and remove broken links: </a:t>
            </a:r>
            <a:r>
              <a:rPr lang="en-US" sz="1600" b="1" i="1" dirty="0" err="1">
                <a:solidFill>
                  <a:srgbClr val="000000"/>
                </a:solidFill>
                <a:effectLst/>
                <a:ea typeface="Arial Unicode MS" panose="020B0604020202020204" pitchFamily="34" charset="-128"/>
                <a:cs typeface="Arial Unicode MS" panose="020B0604020202020204" pitchFamily="34" charset="-128"/>
              </a:rPr>
              <a:t>Remove_BrokenLinks_and_Clean_txt_file.sh</a:t>
            </a:r>
            <a:endParaRPr lang="en-US" sz="1600" dirty="0">
              <a:effectLst/>
              <a:ea typeface="Times New Roman" panose="02020603050405020304" pitchFamily="18" charset="0"/>
            </a:endParaRPr>
          </a:p>
          <a:p>
            <a:pPr marL="285750" indent="-285750">
              <a:spcAft>
                <a:spcPts val="600"/>
              </a:spcAft>
              <a:buFont typeface="Wingdings" pitchFamily="2" charset="2"/>
              <a:buChar char="Ø"/>
            </a:pPr>
            <a:r>
              <a:rPr lang="en-US" sz="1600" dirty="0">
                <a:effectLst/>
                <a:ea typeface="Times New Roman" panose="02020603050405020304" pitchFamily="18" charset="0"/>
              </a:rPr>
              <a:t>Check that you have enough RAM; crop if needed</a:t>
            </a:r>
          </a:p>
          <a:p>
            <a:pPr marL="285750" indent="-285750">
              <a:spcAft>
                <a:spcPts val="600"/>
              </a:spcAft>
              <a:buFont typeface="Wingdings" pitchFamily="2" charset="2"/>
              <a:buChar char="Ø"/>
            </a:pPr>
            <a:r>
              <a:rPr lang="en-US" sz="1600" dirty="0">
                <a:ea typeface="Times New Roman" panose="02020603050405020304" pitchFamily="18" charset="0"/>
              </a:rPr>
              <a:t>If complains about KMLSUPEROVERLAY (only needed to create </a:t>
            </a:r>
            <a:r>
              <a:rPr lang="en-US" sz="1600" dirty="0" err="1">
                <a:ea typeface="Times New Roman" panose="02020603050405020304" pitchFamily="18" charset="0"/>
              </a:rPr>
              <a:t>kml</a:t>
            </a:r>
            <a:r>
              <a:rPr lang="en-US" sz="1600" dirty="0">
                <a:ea typeface="Times New Roman" panose="02020603050405020304" pitchFamily="18" charset="0"/>
              </a:rPr>
              <a:t> file), check </a:t>
            </a:r>
            <a:r>
              <a:rPr lang="en-US" sz="1600" dirty="0" err="1">
                <a:ea typeface="Times New Roman" panose="02020603050405020304" pitchFamily="18" charset="0"/>
              </a:rPr>
              <a:t>gdal</a:t>
            </a:r>
            <a:endParaRPr lang="en-US" sz="1600" dirty="0">
              <a:ea typeface="Times New Roman" panose="02020603050405020304" pitchFamily="18" charset="0"/>
            </a:endParaRPr>
          </a:p>
          <a:p>
            <a:pPr marL="285750" indent="-285750">
              <a:spcAft>
                <a:spcPts val="600"/>
              </a:spcAft>
              <a:buFont typeface="Wingdings" pitchFamily="2" charset="2"/>
              <a:buChar char="Ø"/>
            </a:pPr>
            <a:r>
              <a:rPr lang="en-US" sz="1600" dirty="0">
                <a:ea typeface="Times New Roman" panose="02020603050405020304" pitchFamily="18" charset="0"/>
              </a:rPr>
              <a:t>… </a:t>
            </a:r>
            <a:endParaRPr lang="en-US" sz="1600" b="1" i="1" dirty="0">
              <a:effectLst/>
              <a:ea typeface="Times New Roman" panose="02020603050405020304" pitchFamily="18" charset="0"/>
            </a:endParaRPr>
          </a:p>
        </p:txBody>
      </p:sp>
    </p:spTree>
    <p:extLst>
      <p:ext uri="{BB962C8B-B14F-4D97-AF65-F5344CB8AC3E}">
        <p14:creationId xmlns:p14="http://schemas.microsoft.com/office/powerpoint/2010/main" val="2869704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34240</TotalTime>
  <Words>3122</Words>
  <Application>Microsoft Macintosh PowerPoint</Application>
  <PresentationFormat>Widescreen</PresentationFormat>
  <Paragraphs>271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 Unicode MS</vt:lpstr>
      <vt:lpstr>Arial</vt:lpstr>
      <vt:lpstr>Calibri</vt:lpstr>
      <vt:lpstr>Calibri Light</vt:lpstr>
      <vt:lpstr>Courier New</vt:lpstr>
      <vt:lpstr>Helvetica</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 N</dc:creator>
  <cp:lastModifiedBy>Nicolas D'OREYE</cp:lastModifiedBy>
  <cp:revision>268</cp:revision>
  <dcterms:created xsi:type="dcterms:W3CDTF">2023-04-11T08:24:52Z</dcterms:created>
  <dcterms:modified xsi:type="dcterms:W3CDTF">2024-05-23T07:35:50Z</dcterms:modified>
</cp:coreProperties>
</file>